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73" r:id="rId2"/>
    <p:sldId id="272" r:id="rId3"/>
    <p:sldId id="261" r:id="rId4"/>
    <p:sldId id="263" r:id="rId5"/>
    <p:sldId id="262" r:id="rId6"/>
    <p:sldId id="266" r:id="rId7"/>
    <p:sldId id="265" r:id="rId8"/>
    <p:sldId id="264" r:id="rId9"/>
    <p:sldId id="256" r:id="rId10"/>
    <p:sldId id="267" r:id="rId11"/>
    <p:sldId id="268" r:id="rId12"/>
    <p:sldId id="269" r:id="rId13"/>
    <p:sldId id="271" r:id="rId14"/>
    <p:sldId id="270" r:id="rId15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C7FF3B-EBAA-42BE-99B5-7EA0F73918C3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7115E-4F5A-4EF4-9904-E852FF9422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30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5EF45E2-1A6D-40B0-AB1D-2F7B0790A8C8}" type="datetimeFigureOut">
              <a:rPr lang="ru-RU" smtClean="0"/>
              <a:t>24.11.2021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A5E5A6-5283-4781-A5B8-BC3224355903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556792"/>
            <a:ext cx="7406640" cy="14721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Творительный и предложный падежи имён существительных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7406640" cy="1752600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Составила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         учитель начальных классов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</a:t>
            </a:r>
            <a:r>
              <a:rPr lang="ru-RU" b="1" dirty="0" err="1" smtClean="0">
                <a:solidFill>
                  <a:srgbClr val="0070C0"/>
                </a:solidFill>
              </a:rPr>
              <a:t>Гераскина</a:t>
            </a:r>
            <a:r>
              <a:rPr lang="ru-RU" b="1" dirty="0" smtClean="0">
                <a:solidFill>
                  <a:srgbClr val="0070C0"/>
                </a:solidFill>
              </a:rPr>
              <a:t> Светлана Александровна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7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  <a:effectLst/>
              </a:rPr>
              <a:t>Какое значение имеет творительный падеж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?</a:t>
            </a: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1.Указывает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предмет, который совершает действие (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ладошкой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на место совершения действия (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окошком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 на время совершения действия (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зимой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2.Обозначают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исполнителя действия (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 нарисована художником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sz="2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 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предмет, с которым совершается действие (</a:t>
            </a:r>
            <a:r>
              <a:rPr lang="ru-RU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играл с братом, разговаривал с учителем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87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/>
              </a:rPr>
              <a:t>              </a:t>
            </a:r>
            <a:r>
              <a:rPr lang="ru-RU" b="1" dirty="0" err="1" smtClean="0">
                <a:solidFill>
                  <a:srgbClr val="FF0000"/>
                </a:solidFill>
                <a:effectLst/>
              </a:rPr>
              <a:t>Физминутка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От зелёного причала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Оттолкнулся теплоход (</a:t>
            </a:r>
            <a:r>
              <a:rPr lang="ru-RU" i="1" dirty="0">
                <a:solidFill>
                  <a:srgbClr val="FF0000"/>
                </a:solidFill>
              </a:rPr>
              <a:t>встать из-за парты 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  <a:p>
            <a:pPr marL="82296" indent="0">
              <a:buNone/>
            </a:pP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Раз, два.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Он назад шагнул сначала (</a:t>
            </a:r>
            <a:r>
              <a:rPr lang="ru-RU" i="1" dirty="0">
                <a:solidFill>
                  <a:srgbClr val="FF0000"/>
                </a:solidFill>
              </a:rPr>
              <a:t>шаг назад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Раз, два,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А потом шагнул вперёд (</a:t>
            </a:r>
            <a:r>
              <a:rPr lang="ru-RU" i="1" dirty="0">
                <a:solidFill>
                  <a:srgbClr val="FF0000"/>
                </a:solidFill>
              </a:rPr>
              <a:t>шаг вперёд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),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Раз, два.</a:t>
            </a:r>
            <a:br>
              <a:rPr lang="ru-RU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И потом поплыл по речке (</a:t>
            </a:r>
            <a:r>
              <a:rPr lang="ru-RU" i="1" dirty="0">
                <a:solidFill>
                  <a:srgbClr val="FF0000"/>
                </a:solidFill>
              </a:rPr>
              <a:t>волнообразные движение руками),</a:t>
            </a:r>
            <a:r>
              <a:rPr lang="ru-RU" i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Набирая полный ход (</a:t>
            </a:r>
            <a:r>
              <a:rPr lang="ru-RU" i="1" dirty="0">
                <a:solidFill>
                  <a:srgbClr val="FF0000"/>
                </a:solidFill>
              </a:rPr>
              <a:t>ходьба на месте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</a:rPr>
              <a:t>).</a:t>
            </a: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703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>
                <a:ln/>
                <a:solidFill>
                  <a:schemeClr val="accent3"/>
                </a:solidFill>
                <a:effectLst/>
              </a:rPr>
              <a:t>Какие </a:t>
            </a: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значения </a:t>
            </a:r>
            <a:r>
              <a:rPr lang="ru-RU" b="1" dirty="0">
                <a:ln/>
                <a:solidFill>
                  <a:schemeClr val="accent3"/>
                </a:solidFill>
                <a:effectLst/>
              </a:rPr>
              <a:t>имеет предложный падеж?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предложного падежа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указание </a:t>
            </a:r>
            <a:r>
              <a:rPr lang="ru-RU" cap="all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предмет,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высказывания или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мысли о предмете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думать о Ро­дине, говорить о друге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Предложный падеж может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иметь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значения: </a:t>
            </a:r>
            <a:endParaRPr lang="ru-RU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1.место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действия (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гулять в лесу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</a:t>
            </a:r>
            <a:endParaRPr lang="ru-RU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орудие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дей­ствия (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играть на рояле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),</a:t>
            </a:r>
          </a:p>
          <a:p>
            <a:pPr marL="82296" indent="0">
              <a:buNone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 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время действия (</a:t>
            </a:r>
            <a:r>
              <a:rPr lang="ru-RU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болеть в детстве</a:t>
            </a:r>
            <a:r>
              <a:rPr lang="ru-RU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 и др.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55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РЕФЛЕКСИЯ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4800600"/>
          </a:xfrm>
        </p:spPr>
        <p:txBody>
          <a:bodyPr>
            <a:normAutofit fontScale="62500" lnSpcReduction="20000"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была тема урока? </a:t>
            </a:r>
          </a:p>
          <a:p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была цель? 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 признакам можно распознать имена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 творительном падеже?  в предложном падеже?</a:t>
            </a:r>
          </a:p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каким падежом могут ещё употребляться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предлоги  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ru-RU" sz="4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в, о</a:t>
            </a:r>
            <a:r>
              <a:rPr lang="ru-RU" sz="4000" b="1" i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были трудности?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Справились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с затруднением?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подумаем и оценим свою работу на уроке. Дайте оценку своей работе на уроке.</a:t>
            </a:r>
          </a:p>
          <a:p>
            <a:pPr marL="82296" indent="0">
              <a:buNone/>
            </a:pPr>
            <a:r>
              <a:rPr lang="ru-RU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Знаки – сигнальщики.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835696" y="5445224"/>
            <a:ext cx="720080" cy="72008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563888" y="5439786"/>
            <a:ext cx="720080" cy="7200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 flipH="1" flipV="1">
            <a:off x="5220072" y="5445224"/>
            <a:ext cx="720080" cy="75620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631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3" y="1268760"/>
            <a:ext cx="741682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</a:t>
            </a:r>
            <a:r>
              <a:rPr lang="ru-RU" sz="36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О, Сколько нам открытий</a:t>
            </a:r>
          </a:p>
          <a:p>
            <a:pPr algn="ctr"/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Чудных</a:t>
            </a:r>
          </a:p>
          <a:p>
            <a:pPr algn="ctr"/>
            <a:r>
              <a:rPr lang="ru-RU" sz="36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Готовит просвещенья дух</a:t>
            </a:r>
          </a:p>
          <a:p>
            <a:pPr algn="ctr"/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опыт, сын ошибок трудных,</a:t>
            </a:r>
          </a:p>
          <a:p>
            <a:pPr algn="ctr"/>
            <a:r>
              <a:rPr lang="ru-RU" sz="3600" b="1" i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 гений, парадоксов друг…»</a:t>
            </a:r>
          </a:p>
          <a:p>
            <a:pPr algn="ctr"/>
            <a:r>
              <a:rPr lang="ru-RU" sz="36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                                    А. С. Пушкин</a:t>
            </a:r>
            <a:endParaRPr lang="ru-RU" sz="3600" b="1" i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0832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404664"/>
            <a:ext cx="68407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0000"/>
                </a:solidFill>
              </a:rPr>
              <a:t>Письмо по памяти</a:t>
            </a:r>
          </a:p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Медь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откликается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Звоном.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Дерево –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 шумом  зелёным.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Корочка хлеба 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– хрустом.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Дождик – 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летом грустным.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Буря –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 рёвом и воем.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Время – 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башенным боем.</a:t>
            </a:r>
          </a:p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                  </a:t>
            </a:r>
            <a:r>
              <a:rPr lang="ru-RU" sz="2800" b="1" dirty="0" err="1">
                <a:solidFill>
                  <a:schemeClr val="accent3">
                    <a:lumMod val="75000"/>
                  </a:schemeClr>
                </a:solidFill>
              </a:rPr>
              <a:t>О.Дриз</a:t>
            </a: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04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3200" dirty="0" smtClean="0">
                <a:solidFill>
                  <a:srgbClr val="FF0000"/>
                </a:solidFill>
                <a:effectLst/>
              </a:rPr>
            </a:br>
            <a:r>
              <a:rPr lang="ru-RU" sz="3200" b="1" dirty="0" smtClean="0">
                <a:solidFill>
                  <a:srgbClr val="FF0000"/>
                </a:solidFill>
                <a:effectLst/>
              </a:rPr>
              <a:t>Определить </a:t>
            </a:r>
            <a:r>
              <a:rPr lang="ru-RU" sz="3200" b="1" dirty="0">
                <a:solidFill>
                  <a:srgbClr val="FF0000"/>
                </a:solidFill>
                <a:effectLst/>
              </a:rPr>
              <a:t>падежи существительных в данных словосочетаниях</a:t>
            </a:r>
            <a:br>
              <a:rPr lang="ru-RU" sz="3200" b="1" dirty="0">
                <a:solidFill>
                  <a:srgbClr val="FF0000"/>
                </a:solidFill>
                <a:effectLst/>
              </a:rPr>
            </a:b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4400" b="1" i="1" dirty="0">
                <a:solidFill>
                  <a:srgbClr val="00B050"/>
                </a:solidFill>
              </a:rPr>
              <a:t>Р</a:t>
            </a:r>
            <a:r>
              <a:rPr lang="ru-RU" sz="4400" b="1" i="1" dirty="0" smtClean="0">
                <a:solidFill>
                  <a:srgbClr val="00B050"/>
                </a:solidFill>
              </a:rPr>
              <a:t>убить </a:t>
            </a:r>
            <a:r>
              <a:rPr lang="ru-RU" sz="4400" b="1" i="1" dirty="0">
                <a:solidFill>
                  <a:srgbClr val="00B050"/>
                </a:solidFill>
              </a:rPr>
              <a:t>то­пором, альбом для рисования, варенье из малины, разговари­вать по телефону, подъехать к магазину, плыть на кораб­ле, кофе с молоком, надеть костюм. </a:t>
            </a:r>
            <a:endParaRPr lang="ru-RU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2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692696"/>
            <a:ext cx="7200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3200" b="1" dirty="0">
                <a:solidFill>
                  <a:srgbClr val="FF0000"/>
                </a:solidFill>
              </a:rPr>
              <a:t>На какие две группы </a:t>
            </a:r>
            <a:r>
              <a:rPr lang="ru-RU" sz="3200" b="1" dirty="0" smtClean="0">
                <a:solidFill>
                  <a:srgbClr val="FF0000"/>
                </a:solidFill>
              </a:rPr>
              <a:t>можно разделить эти словосочетания?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r>
              <a:rPr lang="ru-RU" sz="4400" b="1" i="1" dirty="0" smtClean="0">
                <a:solidFill>
                  <a:srgbClr val="0070C0"/>
                </a:solidFill>
              </a:rPr>
              <a:t>Играю </a:t>
            </a:r>
            <a:r>
              <a:rPr lang="ru-RU" sz="4400" b="1" i="1" dirty="0">
                <a:solidFill>
                  <a:srgbClr val="0070C0"/>
                </a:solidFill>
              </a:rPr>
              <a:t>с товарищем, пишу на доске, мечтаю о собаке, рисую карандашом, спрятался в комнате, увлёкся книгой, прочитал в журнале.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0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По каким признакам вы определили падеж имен существительных? </a:t>
            </a:r>
            <a:br>
              <a:rPr lang="ru-RU" sz="3100" dirty="0">
                <a:effectLst/>
              </a:rPr>
            </a:br>
            <a:endParaRPr lang="ru-RU" sz="31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70C0"/>
                </a:solidFill>
              </a:rPr>
              <a:t>Играю с </a:t>
            </a:r>
            <a:r>
              <a:rPr lang="ru-RU" sz="4000" dirty="0" err="1" smtClean="0">
                <a:solidFill>
                  <a:srgbClr val="0070C0"/>
                </a:solidFill>
              </a:rPr>
              <a:t>това-рищем</a:t>
            </a:r>
            <a:r>
              <a:rPr lang="ru-RU" sz="4000" dirty="0">
                <a:solidFill>
                  <a:srgbClr val="0070C0"/>
                </a:solidFill>
              </a:rPr>
              <a:t>, рисую карандашом, увлёкся книгой</a:t>
            </a:r>
          </a:p>
          <a:p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Пишу на доске, мечтаю о </a:t>
            </a:r>
            <a:r>
              <a:rPr lang="ru-RU" sz="4000" dirty="0" err="1" smtClean="0">
                <a:solidFill>
                  <a:srgbClr val="0070C0"/>
                </a:solidFill>
              </a:rPr>
              <a:t>соба-ке</a:t>
            </a:r>
            <a:r>
              <a:rPr lang="ru-RU" sz="4000" dirty="0" smtClean="0">
                <a:solidFill>
                  <a:srgbClr val="0070C0"/>
                </a:solidFill>
              </a:rPr>
              <a:t>, спрятался в комнате, про-читал в </a:t>
            </a:r>
            <a:r>
              <a:rPr lang="ru-RU" sz="4000" dirty="0" err="1" smtClean="0">
                <a:solidFill>
                  <a:srgbClr val="0070C0"/>
                </a:solidFill>
              </a:rPr>
              <a:t>журна-ле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19" y="260648"/>
            <a:ext cx="424847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Творительный падеж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8" y="305094"/>
            <a:ext cx="434646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accent3"/>
                </a:solidFill>
                <a:effectLst/>
              </a:rPr>
              <a:t>Предложный падеж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288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 animBg="1"/>
      <p:bldP spid="6" grpId="0" build="p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749808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75656" y="476672"/>
            <a:ext cx="3657600" cy="4663440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Творитель</a:t>
            </a:r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82296" indent="0">
              <a:buNone/>
            </a:pP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ный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падеж </a:t>
            </a:r>
          </a:p>
          <a:p>
            <a:pPr marL="82296" indent="0">
              <a:buNone/>
            </a:pPr>
            <a:r>
              <a:rPr lang="ru-RU" sz="5400" b="1" dirty="0">
                <a:ln/>
                <a:solidFill>
                  <a:schemeClr val="accent3"/>
                </a:solidFill>
              </a:rPr>
              <a:t>Кем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?</a:t>
            </a:r>
          </a:p>
          <a:p>
            <a:pPr marL="82296" indent="0">
              <a:buNone/>
            </a:pPr>
            <a:r>
              <a:rPr lang="ru-RU" sz="5400" b="1" dirty="0" smtClean="0">
                <a:ln/>
                <a:solidFill>
                  <a:schemeClr val="accent3"/>
                </a:solidFill>
              </a:rPr>
              <a:t>Чем?</a:t>
            </a:r>
          </a:p>
          <a:p>
            <a:pPr marL="82296" indent="0">
              <a:buNone/>
            </a:pPr>
            <a:r>
              <a:rPr lang="ru-RU" sz="5400" b="1" dirty="0" smtClean="0">
                <a:ln/>
                <a:solidFill>
                  <a:schemeClr val="accent3"/>
                </a:solidFill>
              </a:rPr>
              <a:t>Где ?</a:t>
            </a:r>
          </a:p>
          <a:p>
            <a:pPr marL="82296" indent="0">
              <a:buNone/>
            </a:pPr>
            <a:r>
              <a:rPr lang="ru-RU" sz="5400" b="1" dirty="0" smtClean="0">
                <a:ln/>
                <a:solidFill>
                  <a:schemeClr val="accent3"/>
                </a:solidFill>
              </a:rPr>
              <a:t>Куда?</a:t>
            </a:r>
            <a:endParaRPr lang="ru-RU" sz="5400" b="1" dirty="0">
              <a:ln/>
              <a:solidFill>
                <a:schemeClr val="accent3"/>
              </a:solidFill>
            </a:endParaRPr>
          </a:p>
          <a:p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5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8064" y="620688"/>
            <a:ext cx="3657600" cy="4663440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 smtClean="0"/>
          </a:p>
          <a:p>
            <a:pPr marL="82296" indent="0">
              <a:buNone/>
            </a:pPr>
            <a:endParaRPr lang="ru-RU" dirty="0" smtClean="0"/>
          </a:p>
          <a:p>
            <a:pPr marL="82296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О ком? </a:t>
            </a:r>
          </a:p>
          <a:p>
            <a:pPr marL="82296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О чём? </a:t>
            </a:r>
          </a:p>
          <a:p>
            <a:pPr marL="82296" indent="0">
              <a:buNone/>
            </a:pPr>
            <a:r>
              <a:rPr lang="ru-RU" sz="4800" b="1" dirty="0" smtClean="0">
                <a:solidFill>
                  <a:srgbClr val="00B050"/>
                </a:solidFill>
              </a:rPr>
              <a:t>Где?</a:t>
            </a:r>
            <a:endParaRPr lang="ru-RU" sz="4800" b="1" dirty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48680"/>
            <a:ext cx="3888432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ПРЕДЛОЖ-НЫЙ ПАДЕЖ</a:t>
            </a:r>
            <a:endParaRPr lang="ru-RU" sz="4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86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1484784"/>
            <a:ext cx="752432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82296" indent="0" algn="ctr">
              <a:buNone/>
            </a:pP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ТВОРИТЕЛЬНЫЙ И ПРЕДЛОЖНЫЙ</a:t>
            </a:r>
          </a:p>
          <a:p>
            <a:pPr marL="82296" indent="0" algn="ctr">
              <a:buNone/>
            </a:pPr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ПАДЕЖИ ИМЁН СУЩЕСТВИТЕЛЬНЫХ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15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476672"/>
            <a:ext cx="7406640" cy="1904232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 smtClean="0">
                <a:ln/>
                <a:solidFill>
                  <a:schemeClr val="accent3"/>
                </a:solidFill>
                <a:effectLst/>
              </a:rPr>
            </a:br>
            <a:r>
              <a:rPr lang="ru-RU" b="1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  <a:effectLst/>
              </a:rPr>
            </a:br>
            <a:r>
              <a:rPr lang="ru-RU" b="1" dirty="0" smtClean="0">
                <a:ln/>
                <a:solidFill>
                  <a:schemeClr val="accent3"/>
                </a:solidFill>
                <a:effectLst/>
              </a:rPr>
              <a:t>Цель урока:  </a:t>
            </a:r>
            <a:r>
              <a:rPr lang="ru-RU" b="1" dirty="0">
                <a:ln/>
                <a:solidFill>
                  <a:schemeClr val="accent3"/>
                </a:solidFill>
                <a:effectLst/>
              </a:rPr>
              <a:t/>
            </a:r>
            <a:br>
              <a:rPr lang="ru-RU" b="1" dirty="0">
                <a:ln/>
                <a:solidFill>
                  <a:schemeClr val="accent3"/>
                </a:solidFill>
                <a:effectLst/>
              </a:rPr>
            </a:br>
            <a:r>
              <a:rPr lang="ru-RU" b="1" dirty="0">
                <a:ln/>
                <a:solidFill>
                  <a:schemeClr val="accent3"/>
                </a:solidFill>
                <a:effectLst/>
              </a:rPr>
              <a:t> </a:t>
            </a:r>
            <a:br>
              <a:rPr lang="ru-RU" b="1" dirty="0">
                <a:ln/>
                <a:solidFill>
                  <a:schemeClr val="accent3"/>
                </a:solidFill>
                <a:effectLst/>
              </a:rPr>
            </a:br>
            <a:endParaRPr lang="ru-RU" b="1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406640" cy="1752600"/>
          </a:xfrm>
        </p:spPr>
        <p:txBody>
          <a:bodyPr>
            <a:noAutofit/>
          </a:bodyPr>
          <a:lstStyle/>
          <a:p>
            <a:pPr marL="484632" lvl="0" indent="-457200">
              <a:buFont typeface="Arial" panose="020B0604020202020204" pitchFamily="34" charset="0"/>
              <a:buChar char="•"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Развивать умения распознавать имена существительные в творительном и предложном падежах;</a:t>
            </a:r>
          </a:p>
          <a:p>
            <a:pPr marL="484632" lvl="0" indent="-457200">
              <a:buFont typeface="Arial" panose="020B0604020202020204" pitchFamily="34" charset="0"/>
              <a:buChar char="•"/>
            </a:pPr>
            <a:r>
              <a:rPr lang="ru-RU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Различать падежные формы имён существительных, имеющих одинаковые предлоги.</a:t>
            </a:r>
          </a:p>
          <a:p>
            <a:pPr marL="484632" indent="-457200">
              <a:buFont typeface="Arial" panose="020B0604020202020204" pitchFamily="34" charset="0"/>
              <a:buChar char="•"/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004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458</TotalTime>
  <Words>366</Words>
  <Application>Microsoft Office PowerPoint</Application>
  <PresentationFormat>Экран (4:3)</PresentationFormat>
  <Paragraphs>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Gill Sans MT</vt:lpstr>
      <vt:lpstr>Times New Roman</vt:lpstr>
      <vt:lpstr>Verdana</vt:lpstr>
      <vt:lpstr>Wingdings 2</vt:lpstr>
      <vt:lpstr>Солнцестояние</vt:lpstr>
      <vt:lpstr>Творительный и предложный падежи имён существительных</vt:lpstr>
      <vt:lpstr>Презентация PowerPoint</vt:lpstr>
      <vt:lpstr>Презентация PowerPoint</vt:lpstr>
      <vt:lpstr> Определить падежи существительных в данных словосочетаниях </vt:lpstr>
      <vt:lpstr>Презентация PowerPoint</vt:lpstr>
      <vt:lpstr>По каким признакам вы определили падеж имен существительных?  </vt:lpstr>
      <vt:lpstr> </vt:lpstr>
      <vt:lpstr>Тема:</vt:lpstr>
      <vt:lpstr>  Цель урока:     </vt:lpstr>
      <vt:lpstr>Какое значение имеет творительный падеж ?</vt:lpstr>
      <vt:lpstr>              Физминутка</vt:lpstr>
      <vt:lpstr>Какие значения имеет предложный падеж? </vt:lpstr>
      <vt:lpstr>РЕФЛЕКСИЯ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Samsung</cp:lastModifiedBy>
  <cp:revision>38</cp:revision>
  <cp:lastPrinted>2016-11-12T06:45:05Z</cp:lastPrinted>
  <dcterms:created xsi:type="dcterms:W3CDTF">2016-11-09T18:31:47Z</dcterms:created>
  <dcterms:modified xsi:type="dcterms:W3CDTF">2021-11-24T07:17:17Z</dcterms:modified>
</cp:coreProperties>
</file>