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56" r:id="rId3"/>
    <p:sldId id="263" r:id="rId4"/>
    <p:sldId id="258" r:id="rId5"/>
    <p:sldId id="261" r:id="rId6"/>
    <p:sldId id="264" r:id="rId7"/>
    <p:sldId id="283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8" r:id="rId17"/>
    <p:sldId id="277" r:id="rId18"/>
    <p:sldId id="280" r:id="rId19"/>
    <p:sldId id="270" r:id="rId20"/>
    <p:sldId id="281" r:id="rId21"/>
    <p:sldId id="282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152115E-4BA6-4833-BD55-ABEA0EC12C8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6E91683-A5F4-4D2B-A696-27D4DF6E0591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acroid.ru/_data/medium/05/137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photos.vitebsk.by/data/media/12/kuznechik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2006-06.photosight.ru/08/147676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club.foto.ru/gallery/images/photo/2004/07/03/232726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z1.foto.rambler.ru/public/aleksandrledenev/3/IMG_0203_2/IMG_0203_2-web.jpg" TargetMode="External"/><Relationship Id="rId3" Type="http://schemas.openxmlformats.org/officeDocument/2006/relationships/hyperlink" Target="http://www.photographic.com.ua/image/68547.jpg" TargetMode="External"/><Relationship Id="rId7" Type="http://schemas.openxmlformats.org/officeDocument/2006/relationships/hyperlink" Target="http://club.foto.ru/gallery/images/photo/2004/07/03/232726.jpg" TargetMode="External"/><Relationship Id="rId2" Type="http://schemas.openxmlformats.org/officeDocument/2006/relationships/hyperlink" Target="http://www.pentaxnews.ru/img/photos/21287-mediu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2006-06.photosight.ru/08/1476760.jpg" TargetMode="External"/><Relationship Id="rId5" Type="http://schemas.openxmlformats.org/officeDocument/2006/relationships/hyperlink" Target="http://photos.vitebsk.by/data/media/12/kuznechik.jpg" TargetMode="External"/><Relationship Id="rId10" Type="http://schemas.openxmlformats.org/officeDocument/2006/relationships/hyperlink" Target="http://photo.main.ru/photos/big/2009/05/14/652552.jpg" TargetMode="External"/><Relationship Id="rId4" Type="http://schemas.openxmlformats.org/officeDocument/2006/relationships/hyperlink" Target="http://macroid.ru/_data/medium/05/1377.jpg" TargetMode="External"/><Relationship Id="rId9" Type="http://schemas.openxmlformats.org/officeDocument/2006/relationships/hyperlink" Target="http://img-fotki.yandex.ru/get/3202/ivspoll.0/0_f4e_44a5e28e_X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yda.ru/images/countries/Kazakhstan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43" name="Rectangle 271"/>
          <p:cNvSpPr>
            <a:spLocks noChangeArrowheads="1"/>
          </p:cNvSpPr>
          <p:nvPr/>
        </p:nvSpPr>
        <p:spPr bwMode="auto">
          <a:xfrm>
            <a:off x="1763713" y="2420938"/>
            <a:ext cx="576262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44" name="Rectangle 272"/>
          <p:cNvSpPr>
            <a:spLocks noChangeArrowheads="1"/>
          </p:cNvSpPr>
          <p:nvPr/>
        </p:nvSpPr>
        <p:spPr bwMode="auto">
          <a:xfrm>
            <a:off x="2916238" y="2420938"/>
            <a:ext cx="576262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45" name="Rectangle 273"/>
          <p:cNvSpPr>
            <a:spLocks noChangeArrowheads="1"/>
          </p:cNvSpPr>
          <p:nvPr/>
        </p:nvSpPr>
        <p:spPr bwMode="auto">
          <a:xfrm>
            <a:off x="4067175" y="2420938"/>
            <a:ext cx="576263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46" name="Rectangle 274"/>
          <p:cNvSpPr>
            <a:spLocks noChangeArrowheads="1"/>
          </p:cNvSpPr>
          <p:nvPr/>
        </p:nvSpPr>
        <p:spPr bwMode="auto">
          <a:xfrm>
            <a:off x="2339975" y="2420938"/>
            <a:ext cx="576263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47" name="Rectangle 275"/>
          <p:cNvSpPr>
            <a:spLocks noChangeArrowheads="1"/>
          </p:cNvSpPr>
          <p:nvPr/>
        </p:nvSpPr>
        <p:spPr bwMode="auto">
          <a:xfrm>
            <a:off x="1763713" y="2924175"/>
            <a:ext cx="576262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48" name="Rectangle 276"/>
          <p:cNvSpPr>
            <a:spLocks noChangeArrowheads="1"/>
          </p:cNvSpPr>
          <p:nvPr/>
        </p:nvSpPr>
        <p:spPr bwMode="auto">
          <a:xfrm>
            <a:off x="3492500" y="2420938"/>
            <a:ext cx="576263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49" name="Rectangle 277"/>
          <p:cNvSpPr>
            <a:spLocks noChangeArrowheads="1"/>
          </p:cNvSpPr>
          <p:nvPr/>
        </p:nvSpPr>
        <p:spPr bwMode="auto">
          <a:xfrm>
            <a:off x="1763713" y="3933825"/>
            <a:ext cx="576262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50" name="Rectangle 278"/>
          <p:cNvSpPr>
            <a:spLocks noChangeArrowheads="1"/>
          </p:cNvSpPr>
          <p:nvPr/>
        </p:nvSpPr>
        <p:spPr bwMode="auto">
          <a:xfrm>
            <a:off x="1763713" y="3430588"/>
            <a:ext cx="576262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51" name="Rectangle 279"/>
          <p:cNvSpPr>
            <a:spLocks noChangeArrowheads="1"/>
          </p:cNvSpPr>
          <p:nvPr/>
        </p:nvSpPr>
        <p:spPr bwMode="auto">
          <a:xfrm>
            <a:off x="2339975" y="3429000"/>
            <a:ext cx="576263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52" name="Rectangle 280"/>
          <p:cNvSpPr>
            <a:spLocks noChangeArrowheads="1"/>
          </p:cNvSpPr>
          <p:nvPr/>
        </p:nvSpPr>
        <p:spPr bwMode="auto">
          <a:xfrm>
            <a:off x="2339975" y="2925763"/>
            <a:ext cx="576263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53" name="Rectangle 281"/>
          <p:cNvSpPr>
            <a:spLocks noChangeArrowheads="1"/>
          </p:cNvSpPr>
          <p:nvPr/>
        </p:nvSpPr>
        <p:spPr bwMode="auto">
          <a:xfrm>
            <a:off x="2339975" y="1412875"/>
            <a:ext cx="576263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54" name="Rectangle 282"/>
          <p:cNvSpPr>
            <a:spLocks noChangeArrowheads="1"/>
          </p:cNvSpPr>
          <p:nvPr/>
        </p:nvSpPr>
        <p:spPr bwMode="auto">
          <a:xfrm>
            <a:off x="2339975" y="1916113"/>
            <a:ext cx="576263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55" name="Rectangle 283"/>
          <p:cNvSpPr>
            <a:spLocks noChangeArrowheads="1"/>
          </p:cNvSpPr>
          <p:nvPr/>
        </p:nvSpPr>
        <p:spPr bwMode="auto">
          <a:xfrm>
            <a:off x="2916238" y="3933825"/>
            <a:ext cx="576262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56" name="Rectangle 284"/>
          <p:cNvSpPr>
            <a:spLocks noChangeArrowheads="1"/>
          </p:cNvSpPr>
          <p:nvPr/>
        </p:nvSpPr>
        <p:spPr bwMode="auto">
          <a:xfrm>
            <a:off x="2916238" y="3430588"/>
            <a:ext cx="576262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57" name="Rectangle 285"/>
          <p:cNvSpPr>
            <a:spLocks noChangeArrowheads="1"/>
          </p:cNvSpPr>
          <p:nvPr/>
        </p:nvSpPr>
        <p:spPr bwMode="auto">
          <a:xfrm>
            <a:off x="2916238" y="4941888"/>
            <a:ext cx="576262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58" name="Rectangle 286"/>
          <p:cNvSpPr>
            <a:spLocks noChangeArrowheads="1"/>
          </p:cNvSpPr>
          <p:nvPr/>
        </p:nvSpPr>
        <p:spPr bwMode="auto">
          <a:xfrm>
            <a:off x="2916238" y="2925763"/>
            <a:ext cx="576262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59" name="Rectangle 287"/>
          <p:cNvSpPr>
            <a:spLocks noChangeArrowheads="1"/>
          </p:cNvSpPr>
          <p:nvPr/>
        </p:nvSpPr>
        <p:spPr bwMode="auto">
          <a:xfrm>
            <a:off x="2916238" y="4438650"/>
            <a:ext cx="576262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60" name="Rectangle 288"/>
          <p:cNvSpPr>
            <a:spLocks noChangeArrowheads="1"/>
          </p:cNvSpPr>
          <p:nvPr/>
        </p:nvSpPr>
        <p:spPr bwMode="auto">
          <a:xfrm>
            <a:off x="2916238" y="1916113"/>
            <a:ext cx="576262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61" name="Rectangle 289"/>
          <p:cNvSpPr>
            <a:spLocks noChangeArrowheads="1"/>
          </p:cNvSpPr>
          <p:nvPr/>
        </p:nvSpPr>
        <p:spPr bwMode="auto">
          <a:xfrm>
            <a:off x="3490913" y="1412875"/>
            <a:ext cx="576262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62" name="Rectangle 290"/>
          <p:cNvSpPr>
            <a:spLocks noChangeArrowheads="1"/>
          </p:cNvSpPr>
          <p:nvPr/>
        </p:nvSpPr>
        <p:spPr bwMode="auto">
          <a:xfrm>
            <a:off x="3490913" y="1916113"/>
            <a:ext cx="576262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63" name="Rectangle 291"/>
          <p:cNvSpPr>
            <a:spLocks noChangeArrowheads="1"/>
          </p:cNvSpPr>
          <p:nvPr/>
        </p:nvSpPr>
        <p:spPr bwMode="auto">
          <a:xfrm>
            <a:off x="3490913" y="2924175"/>
            <a:ext cx="576262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64" name="Rectangle 292"/>
          <p:cNvSpPr>
            <a:spLocks noChangeArrowheads="1"/>
          </p:cNvSpPr>
          <p:nvPr/>
        </p:nvSpPr>
        <p:spPr bwMode="auto">
          <a:xfrm>
            <a:off x="4067175" y="909638"/>
            <a:ext cx="576263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65" name="Rectangle 293"/>
          <p:cNvSpPr>
            <a:spLocks noChangeArrowheads="1"/>
          </p:cNvSpPr>
          <p:nvPr/>
        </p:nvSpPr>
        <p:spPr bwMode="auto">
          <a:xfrm>
            <a:off x="4067175" y="1412875"/>
            <a:ext cx="576263" cy="50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66" name="Rectangle 294"/>
          <p:cNvSpPr>
            <a:spLocks noChangeArrowheads="1"/>
          </p:cNvSpPr>
          <p:nvPr/>
        </p:nvSpPr>
        <p:spPr bwMode="auto">
          <a:xfrm>
            <a:off x="4067175" y="1916113"/>
            <a:ext cx="576263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4567" name="Text Box 295"/>
          <p:cNvSpPr txBox="1">
            <a:spLocks noChangeArrowheads="1"/>
          </p:cNvSpPr>
          <p:nvPr/>
        </p:nvSpPr>
        <p:spPr bwMode="auto">
          <a:xfrm>
            <a:off x="1763713" y="24209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4569" name="Text Box 297"/>
          <p:cNvSpPr txBox="1">
            <a:spLocks noChangeArrowheads="1"/>
          </p:cNvSpPr>
          <p:nvPr/>
        </p:nvSpPr>
        <p:spPr bwMode="auto">
          <a:xfrm>
            <a:off x="1763713" y="29718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54570" name="Text Box 298"/>
          <p:cNvSpPr txBox="1">
            <a:spLocks noChangeArrowheads="1"/>
          </p:cNvSpPr>
          <p:nvPr/>
        </p:nvSpPr>
        <p:spPr bwMode="auto">
          <a:xfrm>
            <a:off x="1763713" y="34290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54571" name="Text Box 299"/>
          <p:cNvSpPr txBox="1">
            <a:spLocks noChangeArrowheads="1"/>
          </p:cNvSpPr>
          <p:nvPr/>
        </p:nvSpPr>
        <p:spPr bwMode="auto">
          <a:xfrm>
            <a:off x="1763713" y="397986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54572" name="Text Box 300"/>
          <p:cNvSpPr txBox="1">
            <a:spLocks noChangeArrowheads="1"/>
          </p:cNvSpPr>
          <p:nvPr/>
        </p:nvSpPr>
        <p:spPr bwMode="auto">
          <a:xfrm>
            <a:off x="2916238" y="34290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54573" name="Text Box 301"/>
          <p:cNvSpPr txBox="1">
            <a:spLocks noChangeArrowheads="1"/>
          </p:cNvSpPr>
          <p:nvPr/>
        </p:nvSpPr>
        <p:spPr bwMode="auto">
          <a:xfrm>
            <a:off x="3492500" y="14128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Л</a:t>
            </a:r>
          </a:p>
        </p:txBody>
      </p:sp>
      <p:sp>
        <p:nvSpPr>
          <p:cNvPr id="54574" name="Text Box 302"/>
          <p:cNvSpPr txBox="1">
            <a:spLocks noChangeArrowheads="1"/>
          </p:cNvSpPr>
          <p:nvPr/>
        </p:nvSpPr>
        <p:spPr bwMode="auto">
          <a:xfrm>
            <a:off x="2339975" y="14128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Д</a:t>
            </a:r>
          </a:p>
        </p:txBody>
      </p:sp>
      <p:sp>
        <p:nvSpPr>
          <p:cNvPr id="54575" name="Text Box 303"/>
          <p:cNvSpPr txBox="1">
            <a:spLocks noChangeArrowheads="1"/>
          </p:cNvSpPr>
          <p:nvPr/>
        </p:nvSpPr>
        <p:spPr bwMode="auto">
          <a:xfrm>
            <a:off x="2339975" y="19161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Я</a:t>
            </a:r>
          </a:p>
        </p:txBody>
      </p:sp>
      <p:sp>
        <p:nvSpPr>
          <p:cNvPr id="54576" name="Text Box 304"/>
          <p:cNvSpPr txBox="1">
            <a:spLocks noChangeArrowheads="1"/>
          </p:cNvSpPr>
          <p:nvPr/>
        </p:nvSpPr>
        <p:spPr bwMode="auto">
          <a:xfrm>
            <a:off x="2339975" y="24209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54577" name="Text Box 305"/>
          <p:cNvSpPr txBox="1">
            <a:spLocks noChangeArrowheads="1"/>
          </p:cNvSpPr>
          <p:nvPr/>
        </p:nvSpPr>
        <p:spPr bwMode="auto">
          <a:xfrm>
            <a:off x="2339975" y="29718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54578" name="Text Box 306"/>
          <p:cNvSpPr txBox="1">
            <a:spLocks noChangeArrowheads="1"/>
          </p:cNvSpPr>
          <p:nvPr/>
        </p:nvSpPr>
        <p:spPr bwMode="auto">
          <a:xfrm>
            <a:off x="2339975" y="34766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Л</a:t>
            </a:r>
          </a:p>
        </p:txBody>
      </p:sp>
      <p:sp>
        <p:nvSpPr>
          <p:cNvPr id="54579" name="Text Box 307"/>
          <p:cNvSpPr txBox="1">
            <a:spLocks noChangeArrowheads="1"/>
          </p:cNvSpPr>
          <p:nvPr/>
        </p:nvSpPr>
        <p:spPr bwMode="auto">
          <a:xfrm>
            <a:off x="2916238" y="19637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54580" name="Text Box 308"/>
          <p:cNvSpPr txBox="1">
            <a:spLocks noChangeArrowheads="1"/>
          </p:cNvSpPr>
          <p:nvPr/>
        </p:nvSpPr>
        <p:spPr bwMode="auto">
          <a:xfrm>
            <a:off x="2916238" y="24209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54581" name="Text Box 309"/>
          <p:cNvSpPr txBox="1">
            <a:spLocks noChangeArrowheads="1"/>
          </p:cNvSpPr>
          <p:nvPr/>
        </p:nvSpPr>
        <p:spPr bwMode="auto">
          <a:xfrm>
            <a:off x="2916238" y="29718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Д</a:t>
            </a:r>
          </a:p>
        </p:txBody>
      </p:sp>
      <p:sp>
        <p:nvSpPr>
          <p:cNvPr id="54582" name="Text Box 310"/>
          <p:cNvSpPr txBox="1">
            <a:spLocks noChangeArrowheads="1"/>
          </p:cNvSpPr>
          <p:nvPr/>
        </p:nvSpPr>
        <p:spPr bwMode="auto">
          <a:xfrm>
            <a:off x="2916238" y="397986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54583" name="Text Box 311"/>
          <p:cNvSpPr txBox="1">
            <a:spLocks noChangeArrowheads="1"/>
          </p:cNvSpPr>
          <p:nvPr/>
        </p:nvSpPr>
        <p:spPr bwMode="auto">
          <a:xfrm>
            <a:off x="2916238" y="448468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Д</a:t>
            </a:r>
          </a:p>
        </p:txBody>
      </p:sp>
      <p:sp>
        <p:nvSpPr>
          <p:cNvPr id="54584" name="Text Box 312"/>
          <p:cNvSpPr txBox="1">
            <a:spLocks noChangeArrowheads="1"/>
          </p:cNvSpPr>
          <p:nvPr/>
        </p:nvSpPr>
        <p:spPr bwMode="auto">
          <a:xfrm>
            <a:off x="2916238" y="498792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Ь</a:t>
            </a:r>
          </a:p>
        </p:txBody>
      </p:sp>
      <p:sp>
        <p:nvSpPr>
          <p:cNvPr id="54585" name="Text Box 313"/>
          <p:cNvSpPr txBox="1">
            <a:spLocks noChangeArrowheads="1"/>
          </p:cNvSpPr>
          <p:nvPr/>
        </p:nvSpPr>
        <p:spPr bwMode="auto">
          <a:xfrm>
            <a:off x="3492500" y="19161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И</a:t>
            </a:r>
          </a:p>
        </p:txBody>
      </p:sp>
      <p:sp>
        <p:nvSpPr>
          <p:cNvPr id="54586" name="Text Box 314"/>
          <p:cNvSpPr txBox="1">
            <a:spLocks noChangeArrowheads="1"/>
          </p:cNvSpPr>
          <p:nvPr/>
        </p:nvSpPr>
        <p:spPr bwMode="auto">
          <a:xfrm>
            <a:off x="3490913" y="24209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54587" name="Text Box 315"/>
          <p:cNvSpPr txBox="1">
            <a:spLocks noChangeArrowheads="1"/>
          </p:cNvSpPr>
          <p:nvPr/>
        </p:nvSpPr>
        <p:spPr bwMode="auto">
          <a:xfrm>
            <a:off x="3490913" y="29718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54588" name="Text Box 316"/>
          <p:cNvSpPr txBox="1">
            <a:spLocks noChangeArrowheads="1"/>
          </p:cNvSpPr>
          <p:nvPr/>
        </p:nvSpPr>
        <p:spPr bwMode="auto">
          <a:xfrm>
            <a:off x="4067175" y="24209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54589" name="Text Box 317"/>
          <p:cNvSpPr txBox="1">
            <a:spLocks noChangeArrowheads="1"/>
          </p:cNvSpPr>
          <p:nvPr/>
        </p:nvSpPr>
        <p:spPr bwMode="auto">
          <a:xfrm>
            <a:off x="4067175" y="19637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54590" name="Text Box 318"/>
          <p:cNvSpPr txBox="1">
            <a:spLocks noChangeArrowheads="1"/>
          </p:cNvSpPr>
          <p:nvPr/>
        </p:nvSpPr>
        <p:spPr bwMode="auto">
          <a:xfrm>
            <a:off x="4067175" y="14589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Ы</a:t>
            </a:r>
          </a:p>
        </p:txBody>
      </p:sp>
      <p:sp>
        <p:nvSpPr>
          <p:cNvPr id="54591" name="Text Box 319"/>
          <p:cNvSpPr txBox="1">
            <a:spLocks noChangeArrowheads="1"/>
          </p:cNvSpPr>
          <p:nvPr/>
        </p:nvSpPr>
        <p:spPr bwMode="auto">
          <a:xfrm>
            <a:off x="4067175" y="9556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08775" y="189128"/>
            <a:ext cx="41264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</a:t>
            </a:r>
            <a:endParaRPr lang="ru-RU" sz="4400" b="1" i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5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67" grpId="0"/>
      <p:bldP spid="54569" grpId="0"/>
      <p:bldP spid="54570" grpId="0"/>
      <p:bldP spid="54571" grpId="0"/>
      <p:bldP spid="54572" grpId="0"/>
      <p:bldP spid="54573" grpId="0"/>
      <p:bldP spid="54574" grpId="0"/>
      <p:bldP spid="54575" grpId="0"/>
      <p:bldP spid="54576" grpId="0"/>
      <p:bldP spid="54577" grpId="0"/>
      <p:bldP spid="54578" grpId="0"/>
      <p:bldP spid="54579" grpId="0"/>
      <p:bldP spid="54580" grpId="0"/>
      <p:bldP spid="54581" grpId="0"/>
      <p:bldP spid="54582" grpId="0"/>
      <p:bldP spid="54583" grpId="0"/>
      <p:bldP spid="54584" grpId="0"/>
      <p:bldP spid="54585" grpId="0"/>
      <p:bldP spid="54586" grpId="0"/>
      <p:bldP spid="54587" grpId="0"/>
      <p:bldP spid="54588" grpId="0"/>
      <p:bldP spid="54589" grpId="0"/>
      <p:bldP spid="54590" grpId="0"/>
      <p:bldP spid="545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007_1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847975" cy="37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ир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81075"/>
            <a:ext cx="4114800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р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41663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15913" y="4241800"/>
            <a:ext cx="1588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Тюльпаны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911600" y="6186488"/>
            <a:ext cx="686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Лук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604000" y="3667125"/>
            <a:ext cx="8467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Ирис</a:t>
            </a:r>
          </a:p>
        </p:txBody>
      </p:sp>
    </p:spTree>
    <p:extLst>
      <p:ext uri="{BB962C8B-B14F-4D97-AF65-F5344CB8AC3E}">
        <p14:creationId xmlns:p14="http://schemas.microsoft.com/office/powerpoint/2010/main" val="10018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29" grpId="0"/>
      <p:bldP spid="56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algn="ctr" eaLnBrk="1" hangingPunct="1">
              <a:defRPr/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64088" y="6835793"/>
            <a:ext cx="3353814" cy="215676"/>
          </a:xfrm>
        </p:spPr>
        <p:txBody>
          <a:bodyPr>
            <a:normAutofit fontScale="400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folHlink"/>
              </a:solidFill>
            </a:endParaRPr>
          </a:p>
        </p:txBody>
      </p:sp>
      <p:pic>
        <p:nvPicPr>
          <p:cNvPr id="14342" name="Picture 6" descr="Картинка 3 из 6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529013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Картинка 9 из 1383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37084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1" y="260648"/>
            <a:ext cx="83529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Животный мир степей</a:t>
            </a:r>
            <a:r>
              <a:rPr lang="ru-RU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4043" y="4483656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b="1" dirty="0" smtClean="0">
                <a:solidFill>
                  <a:srgbClr val="FF9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кобылка</a:t>
            </a:r>
            <a:endParaRPr lang="ru-RU" altLang="ru-RU" b="1" dirty="0">
              <a:solidFill>
                <a:srgbClr val="FF9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01317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b="1" dirty="0" smtClean="0">
                <a:solidFill>
                  <a:srgbClr val="FF9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кузнечик</a:t>
            </a:r>
            <a:endParaRPr lang="ru-RU" altLang="ru-RU" b="1" dirty="0">
              <a:solidFill>
                <a:srgbClr val="FF9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3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algn="ctr" eaLnBrk="1" hangingPunct="1">
              <a:defRPr/>
            </a:pPr>
            <a:endParaRPr lang="ru-RU" dirty="0" smtClean="0">
              <a:solidFill>
                <a:schemeClr val="folHlink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5589588"/>
            <a:ext cx="8007350" cy="5064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folHlink"/>
              </a:solidFill>
            </a:endParaRPr>
          </a:p>
        </p:txBody>
      </p:sp>
      <p:pic>
        <p:nvPicPr>
          <p:cNvPr id="17416" name="Picture 8" descr="Картинка 15 из 12332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3845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Картинка 18 из 866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385286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4715431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b="1" dirty="0" smtClean="0">
                <a:solidFill>
                  <a:srgbClr val="FF9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бабочка</a:t>
            </a:r>
            <a:endParaRPr lang="ru-RU" altLang="ru-RU" b="1" dirty="0">
              <a:solidFill>
                <a:srgbClr val="FF9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5084763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шмель</a:t>
            </a:r>
            <a:endParaRPr lang="ru-RU" altLang="ru-RU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5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Strepet_sa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03" y="1975220"/>
            <a:ext cx="2514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9" name="Picture 15" descr="Polevoi_zhavorono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7974"/>
            <a:ext cx="3898900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0" name="Picture 16" descr="Stepnoi_zhavoro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16338"/>
            <a:ext cx="4495800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195736" y="115888"/>
            <a:ext cx="6032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Птицы степи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74675" y="3331161"/>
            <a:ext cx="261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Жаворонок полевой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6993380" y="5024715"/>
            <a:ext cx="12346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Стрепет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980113" y="6186488"/>
            <a:ext cx="28664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Жаворонок степной</a:t>
            </a:r>
          </a:p>
        </p:txBody>
      </p:sp>
    </p:spTree>
    <p:extLst>
      <p:ext uri="{BB962C8B-B14F-4D97-AF65-F5344CB8AC3E}">
        <p14:creationId xmlns:p14="http://schemas.microsoft.com/office/powerpoint/2010/main" val="28833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  <p:bldP spid="31762" grpId="0"/>
      <p:bldP spid="31763" grpId="0"/>
      <p:bldP spid="317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 dirty="0" smtClean="0">
              <a:solidFill>
                <a:schemeClr val="folHlink"/>
              </a:solidFill>
            </a:endParaRPr>
          </a:p>
        </p:txBody>
      </p:sp>
      <p:pic>
        <p:nvPicPr>
          <p:cNvPr id="18439" name="i-main-pic" descr="Картинка 18 из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39334"/>
            <a:ext cx="3114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-main-pic" descr="Картинка 1 из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095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6874" y="54103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Журавль красавка</a:t>
            </a:r>
            <a:endParaRPr lang="ru-RU" altLang="ru-RU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5407963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дрофа</a:t>
            </a:r>
            <a:endParaRPr lang="ru-RU" altLang="ru-RU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7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 dirty="0" smtClean="0">
              <a:solidFill>
                <a:schemeClr val="folHlink"/>
              </a:solidFill>
            </a:endParaRPr>
          </a:p>
        </p:txBody>
      </p:sp>
      <p:pic>
        <p:nvPicPr>
          <p:cNvPr id="19463" name="i-main-pic" descr="Картинка 2 из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960887" cy="38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-main-pic" descr="Картинка 12 из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52736"/>
            <a:ext cx="3528317" cy="36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363131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b="1" dirty="0" smtClean="0">
                <a:solidFill>
                  <a:srgbClr val="FF9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суслик</a:t>
            </a:r>
            <a:endParaRPr lang="ru-RU" altLang="ru-RU" b="1" dirty="0">
              <a:solidFill>
                <a:srgbClr val="FF9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8113" y="4868080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b="1" dirty="0" smtClean="0">
                <a:solidFill>
                  <a:srgbClr val="FF9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хомяк</a:t>
            </a:r>
            <a:endParaRPr lang="ru-RU" altLang="ru-RU" b="1" dirty="0">
              <a:solidFill>
                <a:srgbClr val="FF9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9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сайг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52578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дроф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429000"/>
            <a:ext cx="396240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99592" y="4025900"/>
            <a:ext cx="1104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Сайгак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797550" y="6257925"/>
            <a:ext cx="1075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Дрофа</a:t>
            </a:r>
          </a:p>
        </p:txBody>
      </p:sp>
    </p:spTree>
    <p:extLst>
      <p:ext uri="{BB962C8B-B14F-4D97-AF65-F5344CB8AC3E}">
        <p14:creationId xmlns:p14="http://schemas.microsoft.com/office/powerpoint/2010/main" val="19300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92375"/>
            <a:ext cx="3744912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011689" y="114300"/>
            <a:ext cx="5295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Растения Красной книги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043608" y="4669556"/>
            <a:ext cx="2512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Тюльпан </a:t>
            </a:r>
            <a:r>
              <a:rPr lang="ru-RU" alt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Шренка</a:t>
            </a:r>
            <a:endParaRPr lang="ru-RU" alt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378450" y="6042025"/>
            <a:ext cx="30123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Прострел раскрытый</a:t>
            </a:r>
          </a:p>
        </p:txBody>
      </p:sp>
      <p:pic>
        <p:nvPicPr>
          <p:cNvPr id="66570" name="Picture 10" descr="тюльпан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" y="1112837"/>
            <a:ext cx="4608513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3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  <p:bldP spid="66568" grpId="0"/>
      <p:bldP spid="665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Они внесены </a:t>
            </a:r>
            <a:b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Красную книгу России!</a:t>
            </a:r>
          </a:p>
        </p:txBody>
      </p:sp>
      <p:pic>
        <p:nvPicPr>
          <p:cNvPr id="23556" name="i-main-pic" descr="Картинка 1 из 72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2289175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i-main-pic" descr="Картинка 18 из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60575"/>
            <a:ext cx="25209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-main-pic" descr="Картинка 1 из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44675"/>
            <a:ext cx="244792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187434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b="1" dirty="0" smtClean="0">
                <a:solidFill>
                  <a:srgbClr val="FF9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Степной орёл</a:t>
            </a:r>
            <a:endParaRPr lang="ru-RU" altLang="ru-RU" b="1" dirty="0">
              <a:solidFill>
                <a:srgbClr val="FF9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73009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b="1" dirty="0" smtClean="0">
                <a:solidFill>
                  <a:srgbClr val="FF9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Журавль красавка</a:t>
            </a:r>
            <a:endParaRPr lang="ru-RU" altLang="ru-RU" b="1" dirty="0">
              <a:solidFill>
                <a:srgbClr val="FF9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5171209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Дрофа </a:t>
            </a:r>
            <a:endParaRPr lang="ru-RU" altLang="ru-RU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9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черноз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3240087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 descr="чернозем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3992562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чернозем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3167063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6049" y="203200"/>
            <a:ext cx="409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Чернозём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6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848872" cy="367240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    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СТЕПЬ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</a:t>
            </a:r>
          </a:p>
          <a:p>
            <a:pPr algn="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Составила </a:t>
            </a:r>
          </a:p>
          <a:p>
            <a:pPr algn="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учитель начальных классов  </a:t>
            </a:r>
          </a:p>
          <a:p>
            <a:pPr algn="r"/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Гераскина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Светлана Александровна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76672"/>
            <a:ext cx="7242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Природные зоны</a:t>
            </a:r>
            <a:b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России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1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s3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413"/>
            <a:ext cx="8001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4303"/>
            <a:ext cx="7228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Распашка земель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0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01000" cy="4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1004" y="235540"/>
            <a:ext cx="516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Выпас скота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9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76250"/>
            <a:ext cx="8385175" cy="936625"/>
          </a:xfrm>
        </p:spPr>
        <p:txBody>
          <a:bodyPr/>
          <a:lstStyle/>
          <a:p>
            <a:pPr algn="ctr" eaLnBrk="1" hangingPunct="1">
              <a:defRPr/>
            </a:pPr>
            <a:endParaRPr lang="ru-RU" dirty="0" smtClean="0">
              <a:solidFill>
                <a:schemeClr val="folHlink"/>
              </a:solidFill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484313"/>
            <a:ext cx="8007350" cy="4611687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Каковы особенности природы степной зоны?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Какие растения встречаются в степях?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Какие животные населяют степи?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Почему почти все степи распаханы?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Как повлияла распашка степей на растения и животных?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Почему необходимо сберечь сохранившиеся участки степей? Как это сделать?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400" dirty="0" smtClean="0">
              <a:solidFill>
                <a:schemeClr val="folHlin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3364" y="476672"/>
            <a:ext cx="5654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Проверь себя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7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5552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584" y="1484784"/>
            <a:ext cx="7125112" cy="4051437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endParaRPr lang="ru-RU" sz="2000" dirty="0" smtClean="0"/>
          </a:p>
          <a:p>
            <a:pPr marL="0" indent="0" eaLnBrk="1" hangingPunct="1">
              <a:buNone/>
              <a:defRPr/>
            </a:pPr>
            <a:endParaRPr lang="ru-RU" sz="2000" dirty="0"/>
          </a:p>
          <a:p>
            <a:pPr marL="0" indent="0" eaLnBrk="1" hangingPunct="1"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ru-RU" sz="4500" dirty="0" smtClean="0">
                <a:hlinkClick r:id="rId2"/>
              </a:rPr>
              <a:t>http://www.pentaxnews.ru/img/photos/21287-medium.jpg</a:t>
            </a:r>
            <a:endParaRPr lang="en-US" sz="4500" dirty="0" smtClean="0"/>
          </a:p>
          <a:p>
            <a:pPr eaLnBrk="1" hangingPunct="1">
              <a:defRPr/>
            </a:pPr>
            <a:r>
              <a:rPr lang="ru-RU" sz="4500" dirty="0" smtClean="0">
                <a:hlinkClick r:id="rId3"/>
              </a:rPr>
              <a:t>http://www.photographic.com.ua/image/68547.jpg</a:t>
            </a:r>
            <a:endParaRPr lang="en-US" sz="4500" dirty="0" smtClean="0"/>
          </a:p>
          <a:p>
            <a:pPr eaLnBrk="1" hangingPunct="1">
              <a:defRPr/>
            </a:pPr>
            <a:r>
              <a:rPr lang="ru-RU" sz="4500" dirty="0" smtClean="0">
                <a:hlinkClick r:id="rId4"/>
              </a:rPr>
              <a:t>http://macroid.ru/_data/medium/05/1377.jpg</a:t>
            </a:r>
            <a:endParaRPr lang="en-US" sz="4500" dirty="0" smtClean="0"/>
          </a:p>
          <a:p>
            <a:pPr eaLnBrk="1" hangingPunct="1">
              <a:defRPr/>
            </a:pPr>
            <a:r>
              <a:rPr lang="ru-RU" sz="4500" dirty="0" smtClean="0">
                <a:hlinkClick r:id="rId5"/>
              </a:rPr>
              <a:t>http://photos.vitebsk.by/data/media/12/kuznechik.jpg</a:t>
            </a:r>
            <a:endParaRPr lang="en-US" sz="4500" dirty="0" smtClean="0"/>
          </a:p>
          <a:p>
            <a:pPr eaLnBrk="1" hangingPunct="1">
              <a:defRPr/>
            </a:pPr>
            <a:r>
              <a:rPr lang="ru-RU" sz="4500" dirty="0" smtClean="0">
                <a:hlinkClick r:id="rId6"/>
              </a:rPr>
              <a:t>http://img-2006-06.photosight.ru/08/1476760.jpg</a:t>
            </a:r>
            <a:endParaRPr lang="en-US" sz="4500" dirty="0" smtClean="0"/>
          </a:p>
          <a:p>
            <a:pPr eaLnBrk="1" hangingPunct="1">
              <a:defRPr/>
            </a:pPr>
            <a:r>
              <a:rPr lang="ru-RU" sz="4500" dirty="0" smtClean="0">
                <a:hlinkClick r:id="rId7"/>
              </a:rPr>
              <a:t>http://club.foto.ru/gallery/images/photo/2004/07/03/232726.jpg</a:t>
            </a:r>
            <a:endParaRPr lang="en-US" sz="4500" dirty="0" smtClean="0"/>
          </a:p>
          <a:p>
            <a:pPr eaLnBrk="1" hangingPunct="1">
              <a:defRPr/>
            </a:pPr>
            <a:r>
              <a:rPr lang="ru-RU" sz="4500" dirty="0" smtClean="0">
                <a:hlinkClick r:id="rId8"/>
              </a:rPr>
              <a:t>http://z1.foto.rambler.ru/public/aleksandrledenev/3/IMG_0203_2/IMG_0203_2-web.jpg</a:t>
            </a:r>
            <a:endParaRPr lang="en-US" sz="4500" dirty="0" smtClean="0"/>
          </a:p>
          <a:p>
            <a:pPr eaLnBrk="1" hangingPunct="1">
              <a:defRPr/>
            </a:pPr>
            <a:r>
              <a:rPr lang="ru-RU" sz="4500" dirty="0" smtClean="0">
                <a:hlinkClick r:id="rId9"/>
              </a:rPr>
              <a:t>http://img-fotki.yandex.ru/get/3202/ivspoll.0/0_f4e_44a5e28e_XL</a:t>
            </a:r>
            <a:endParaRPr lang="en-US" sz="4500" dirty="0" smtClean="0"/>
          </a:p>
          <a:p>
            <a:pPr eaLnBrk="1" hangingPunct="1">
              <a:defRPr/>
            </a:pPr>
            <a:r>
              <a:rPr lang="ru-RU" sz="4500" dirty="0" smtClean="0">
                <a:hlinkClick r:id="rId10"/>
              </a:rPr>
              <a:t>http://photo.main.ru/photos/big/2009/05/14/652552.jpg</a:t>
            </a:r>
            <a:endParaRPr lang="en-US" sz="4500" dirty="0" smtClean="0"/>
          </a:p>
          <a:p>
            <a:pPr eaLnBrk="1" hangingPunct="1">
              <a:defRPr/>
            </a:pPr>
            <a:endParaRPr lang="en-US" sz="4500" dirty="0" smtClean="0"/>
          </a:p>
          <a:p>
            <a:pPr eaLnBrk="1" hangingPunct="1">
              <a:defRPr/>
            </a:pPr>
            <a:endParaRPr lang="en-US" sz="3800" dirty="0" smtClean="0"/>
          </a:p>
          <a:p>
            <a:pPr eaLnBrk="1" hangingPunct="1">
              <a:defRPr/>
            </a:pPr>
            <a:endParaRPr lang="ru-RU" sz="3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476672"/>
            <a:ext cx="4464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Источники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9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0327" y="332656"/>
            <a:ext cx="8385175" cy="14557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0" dirty="0" smtClean="0"/>
              <a:t>            изучение природной зоны степей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4636" y="2132856"/>
            <a:ext cx="8007350" cy="44672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Задачи:</a:t>
            </a:r>
          </a:p>
          <a:p>
            <a:pPr eaLnBrk="1" hangingPunct="1">
              <a:defRPr/>
            </a:pPr>
            <a:r>
              <a:rPr lang="ru-RU" sz="2400" b="1" dirty="0" smtClean="0"/>
              <a:t>Выяснить, каковы особенности природы степной зоны.</a:t>
            </a:r>
          </a:p>
          <a:p>
            <a:pPr eaLnBrk="1" hangingPunct="1">
              <a:defRPr/>
            </a:pPr>
            <a:r>
              <a:rPr lang="ru-RU" sz="2400" b="1" dirty="0" smtClean="0"/>
              <a:t>Узнать, какие растения встречаются в этой зоне.</a:t>
            </a:r>
          </a:p>
          <a:p>
            <a:pPr eaLnBrk="1" hangingPunct="1">
              <a:defRPr/>
            </a:pPr>
            <a:r>
              <a:rPr lang="ru-RU" sz="2400" b="1" dirty="0" smtClean="0"/>
              <a:t>Узнать, какие животные населяют степи России.</a:t>
            </a:r>
          </a:p>
          <a:p>
            <a:pPr eaLnBrk="1" hangingPunct="1">
              <a:defRPr/>
            </a:pPr>
            <a:r>
              <a:rPr lang="ru-RU" sz="2400" b="1" dirty="0" smtClean="0"/>
              <a:t>Изучить экологические связи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   в зоне степей.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folHlin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86544"/>
            <a:ext cx="245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Цель: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5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s20142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4868863"/>
            <a:ext cx="8007350" cy="1227137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ru-RU" sz="24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>
              <a:buNone/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посмотришь – кругом безбрежные просторы, тебя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обдувает горячим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ветром, нещадно палит солнце, и нет ни одного деревца, только травы качаются вокруг.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9600" dirty="0" smtClean="0">
              <a:solidFill>
                <a:schemeClr val="folHlink"/>
              </a:solidFill>
            </a:endParaRPr>
          </a:p>
        </p:txBody>
      </p:sp>
      <p:pic>
        <p:nvPicPr>
          <p:cNvPr id="9221" name="Picture 5" descr="Картинка 9 из 1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13593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024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5" y="476672"/>
            <a:ext cx="815340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6254" y="4766101"/>
            <a:ext cx="8031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folHlink"/>
                </a:solidFill>
              </a:rPr>
              <a:t> </a:t>
            </a:r>
            <a:r>
              <a:rPr lang="ru-RU" sz="2400" dirty="0" smtClean="0"/>
              <a:t>В степной зоне теплое, засушливое лето. Часто дуют суховеи. Иногда они переходят в пыльные бури. Дожди здесь редки.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45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1</a:t>
            </a:r>
            <a:r>
              <a:rPr lang="ru-RU" sz="4000" dirty="0"/>
              <a:t>) климат </a:t>
            </a:r>
            <a:br>
              <a:rPr lang="ru-RU" sz="4000" dirty="0"/>
            </a:br>
            <a:r>
              <a:rPr lang="ru-RU" sz="4000" dirty="0" smtClean="0"/>
              <a:t>2</a:t>
            </a:r>
            <a:r>
              <a:rPr lang="ru-RU" sz="4000" dirty="0"/>
              <a:t>) растительный мир</a:t>
            </a:r>
          </a:p>
          <a:p>
            <a:pPr marL="0" indent="0">
              <a:buNone/>
            </a:pPr>
            <a:r>
              <a:rPr lang="ru-RU" sz="4000" dirty="0" smtClean="0"/>
              <a:t>3</a:t>
            </a:r>
            <a:r>
              <a:rPr lang="ru-RU" sz="4000" dirty="0"/>
              <a:t>) животный мир </a:t>
            </a:r>
            <a:br>
              <a:rPr lang="ru-RU" sz="4000" dirty="0"/>
            </a:br>
            <a:r>
              <a:rPr lang="ru-RU" sz="4000" dirty="0" smtClean="0"/>
              <a:t>4</a:t>
            </a:r>
            <a:r>
              <a:rPr lang="ru-RU" sz="4000" dirty="0"/>
              <a:t>) занятия населения</a:t>
            </a:r>
            <a:br>
              <a:rPr lang="ru-RU" sz="4000" dirty="0"/>
            </a:br>
            <a:r>
              <a:rPr lang="ru-RU" sz="4000" dirty="0" smtClean="0"/>
              <a:t>5</a:t>
            </a:r>
            <a:r>
              <a:rPr lang="ru-RU" sz="4000" dirty="0"/>
              <a:t>) экологические проблемы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0445" y="548680"/>
            <a:ext cx="74927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 изучения степей</a:t>
            </a:r>
            <a:endParaRPr lang="ru-RU" sz="4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3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005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96200" cy="48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5589240"/>
            <a:ext cx="5732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rPr>
              <a:t>Весна в степи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6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6019800"/>
            <a:ext cx="2590800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Житняк гребневидный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altLang="ru-RU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0" y="5943600"/>
            <a:ext cx="28194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Волоснец</a:t>
            </a:r>
            <a:r>
              <a:rPr lang="en-US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или </a:t>
            </a:r>
            <a:r>
              <a:rPr lang="ru-RU" alt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колосняк</a:t>
            </a:r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песчанный</a:t>
            </a:r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alt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392" name="Picture 8" descr="р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59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р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743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019425" y="6021388"/>
            <a:ext cx="33528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Типчак или </a:t>
            </a:r>
            <a:r>
              <a:rPr lang="ru-RU" alt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овсянница</a:t>
            </a:r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валлийская </a:t>
            </a:r>
            <a:endParaRPr lang="ru-RU" alt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28600" y="228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/>
          </a:p>
        </p:txBody>
      </p:sp>
      <p:pic>
        <p:nvPicPr>
          <p:cNvPr id="16398" name="Picture 14" descr="р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62413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9676" y="228600"/>
            <a:ext cx="6346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Растения степи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9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5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192</TotalTime>
  <Words>274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Courier New</vt:lpstr>
      <vt:lpstr>Times New Roman</vt:lpstr>
      <vt:lpstr>Trebuchet MS</vt:lpstr>
      <vt:lpstr>Verdana</vt:lpstr>
      <vt:lpstr>Wingdings</vt:lpstr>
      <vt:lpstr>Wingdings 2</vt:lpstr>
      <vt:lpstr>Autumn</vt:lpstr>
      <vt:lpstr>Презентация PowerPoint</vt:lpstr>
      <vt:lpstr>        </vt:lpstr>
      <vt:lpstr>            изучение природной зоны степей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Они внесены  в Красную книгу России!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России</dc:title>
  <dc:creator>admin</dc:creator>
  <cp:lastModifiedBy>Samsung</cp:lastModifiedBy>
  <cp:revision>32</cp:revision>
  <dcterms:created xsi:type="dcterms:W3CDTF">2016-10-23T13:44:09Z</dcterms:created>
  <dcterms:modified xsi:type="dcterms:W3CDTF">2021-11-24T06:42:19Z</dcterms:modified>
</cp:coreProperties>
</file>