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70" r:id="rId2"/>
    <p:sldId id="267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63" r:id="rId11"/>
    <p:sldId id="265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3" autoAdjust="0"/>
    <p:restoredTop sz="86323" autoAdjust="0"/>
  </p:normalViewPr>
  <p:slideViewPr>
    <p:cSldViewPr>
      <p:cViewPr varScale="1">
        <p:scale>
          <a:sx n="74" d="100"/>
          <a:sy n="74" d="100"/>
        </p:scale>
        <p:origin x="11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48D94-E21C-46FF-8076-CB7C350DA2D3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35401-CEBE-4489-8577-13F5B47BF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43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3B62-E93F-4C0E-8839-57D33EC25D94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25A3-2975-471D-9D7E-512F3DD307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3B62-E93F-4C0E-8839-57D33EC25D94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25A3-2975-471D-9D7E-512F3DD30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3B62-E93F-4C0E-8839-57D33EC25D94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25A3-2975-471D-9D7E-512F3DD30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3B62-E93F-4C0E-8839-57D33EC25D94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25A3-2975-471D-9D7E-512F3DD30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3B62-E93F-4C0E-8839-57D33EC25D94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25A3-2975-471D-9D7E-512F3DD307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3B62-E93F-4C0E-8839-57D33EC25D94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25A3-2975-471D-9D7E-512F3DD30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3B62-E93F-4C0E-8839-57D33EC25D94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25A3-2975-471D-9D7E-512F3DD30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3B62-E93F-4C0E-8839-57D33EC25D94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2525A3-2975-471D-9D7E-512F3DD3077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3B62-E93F-4C0E-8839-57D33EC25D94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25A3-2975-471D-9D7E-512F3DD30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3B62-E93F-4C0E-8839-57D33EC25D94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22525A3-2975-471D-9D7E-512F3DD30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6FF3B62-E93F-4C0E-8839-57D33EC25D94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25A3-2975-471D-9D7E-512F3DD30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6FF3B62-E93F-4C0E-8839-57D33EC25D94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22525A3-2975-471D-9D7E-512F3DD3077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789040"/>
            <a:ext cx="7959360" cy="230124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Составила </a:t>
            </a:r>
            <a:br>
              <a:rPr lang="ru-RU" sz="1600" dirty="0" smtClean="0"/>
            </a:br>
            <a:r>
              <a:rPr lang="ru-RU" sz="1600" dirty="0" smtClean="0"/>
              <a:t>учитель начальных классов</a:t>
            </a:r>
            <a:br>
              <a:rPr lang="ru-RU" sz="1600" dirty="0" smtClean="0"/>
            </a:br>
            <a:r>
              <a:rPr lang="ru-RU" sz="1600" dirty="0" err="1" smtClean="0"/>
              <a:t>Гераскина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Светлана </a:t>
            </a:r>
            <a:r>
              <a:rPr lang="ru-RU" sz="1600" dirty="0" err="1" smtClean="0"/>
              <a:t>александровна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7451318" cy="1752600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9287" y="1628800"/>
            <a:ext cx="629377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>
                <a:ln/>
                <a:solidFill>
                  <a:srgbClr val="00CC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Использование ИКТ </a:t>
            </a:r>
            <a:endParaRPr lang="ru-RU" sz="3600" b="1" cap="all" spc="0" dirty="0" smtClean="0">
              <a:ln/>
              <a:solidFill>
                <a:srgbClr val="00CC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3600" b="1" cap="all" spc="0" dirty="0" smtClean="0">
                <a:ln/>
                <a:solidFill>
                  <a:srgbClr val="00CC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технологий </a:t>
            </a:r>
            <a:r>
              <a:rPr lang="ru-RU" sz="3600" b="1" cap="all" spc="0" dirty="0">
                <a:ln/>
                <a:solidFill>
                  <a:srgbClr val="00CC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 уроках </a:t>
            </a:r>
            <a:endParaRPr lang="ru-RU" sz="3600" b="1" cap="all" spc="0" dirty="0" smtClean="0">
              <a:ln/>
              <a:solidFill>
                <a:srgbClr val="00CC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3600" b="1" cap="all" spc="0" dirty="0" smtClean="0">
                <a:ln/>
                <a:solidFill>
                  <a:srgbClr val="00CC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 начальной</a:t>
            </a:r>
          </a:p>
          <a:p>
            <a:pPr algn="ctr"/>
            <a:r>
              <a:rPr lang="ru-RU" sz="3600" b="1" cap="all" spc="0" dirty="0" smtClean="0">
                <a:ln/>
                <a:solidFill>
                  <a:srgbClr val="00CC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3600" b="1" cap="all" spc="0" dirty="0">
                <a:ln/>
                <a:solidFill>
                  <a:srgbClr val="00CC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школе</a:t>
            </a:r>
          </a:p>
        </p:txBody>
      </p:sp>
    </p:spTree>
    <p:extLst>
      <p:ext uri="{BB962C8B-B14F-4D97-AF65-F5344CB8AC3E}">
        <p14:creationId xmlns:p14="http://schemas.microsoft.com/office/powerpoint/2010/main" val="12601174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800" dirty="0">
                <a:solidFill>
                  <a:srgbClr val="00B0F0"/>
                </a:solidFill>
                <a:latin typeface="+mj-lt"/>
              </a:rPr>
              <a:t>– </a:t>
            </a:r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 </a:t>
            </a:r>
            <a:r>
              <a:rPr lang="ru-RU" sz="2800" dirty="0">
                <a:solidFill>
                  <a:srgbClr val="00B0F0"/>
                </a:solidFill>
                <a:latin typeface="+mj-lt"/>
              </a:rPr>
              <a:t>обеспечение непрерывности </a:t>
            </a:r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и </a:t>
            </a:r>
          </a:p>
          <a:p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преемственности </a:t>
            </a:r>
            <a:r>
              <a:rPr lang="ru-RU" sz="2800" dirty="0">
                <a:solidFill>
                  <a:srgbClr val="00B0F0"/>
                </a:solidFill>
                <a:latin typeface="+mj-lt"/>
              </a:rPr>
              <a:t>в обучении</a:t>
            </a:r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;</a:t>
            </a:r>
          </a:p>
          <a:p>
            <a:endParaRPr lang="ru-RU" sz="2800" dirty="0">
              <a:solidFill>
                <a:srgbClr val="00B0F0"/>
              </a:solidFill>
              <a:latin typeface="+mj-lt"/>
            </a:endParaRPr>
          </a:p>
          <a:p>
            <a:r>
              <a:rPr lang="ru-RU" sz="2800" dirty="0">
                <a:solidFill>
                  <a:srgbClr val="00B0F0"/>
                </a:solidFill>
                <a:latin typeface="+mj-lt"/>
              </a:rPr>
              <a:t> – </a:t>
            </a:r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совершенствование программно-методического </a:t>
            </a:r>
            <a:r>
              <a:rPr lang="ru-RU" sz="2800" dirty="0">
                <a:solidFill>
                  <a:srgbClr val="00B0F0"/>
                </a:solidFill>
                <a:latin typeface="+mj-lt"/>
              </a:rPr>
              <a:t>обеспечения учебного процесса;</a:t>
            </a:r>
          </a:p>
        </p:txBody>
      </p:sp>
    </p:spTree>
    <p:extLst>
      <p:ext uri="{BB962C8B-B14F-4D97-AF65-F5344CB8AC3E}">
        <p14:creationId xmlns:p14="http://schemas.microsoft.com/office/powerpoint/2010/main" val="25323918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086" y="836712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Д</a:t>
            </a: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лительность </a:t>
            </a:r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занятий с ПК </a:t>
            </a:r>
            <a:endParaRPr lang="ru-RU" sz="28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ru-RU" sz="2800" dirty="0" smtClean="0">
                <a:solidFill>
                  <a:srgbClr val="00CCFF"/>
                </a:solidFill>
                <a:latin typeface="+mj-lt"/>
              </a:rPr>
              <a:t>не </a:t>
            </a:r>
            <a:r>
              <a:rPr lang="ru-RU" sz="2800" dirty="0">
                <a:solidFill>
                  <a:srgbClr val="00CCFF"/>
                </a:solidFill>
                <a:latin typeface="+mj-lt"/>
              </a:rPr>
              <a:t>должна превышать для учащихся: </a:t>
            </a:r>
            <a:endParaRPr lang="ru-RU" sz="2800" dirty="0" smtClean="0">
              <a:solidFill>
                <a:srgbClr val="00CCFF"/>
              </a:solidFill>
              <a:latin typeface="+mj-lt"/>
            </a:endParaRPr>
          </a:p>
          <a:p>
            <a:endParaRPr lang="ru-RU" sz="2800" dirty="0" smtClean="0">
              <a:solidFill>
                <a:srgbClr val="00CCFF"/>
              </a:solidFill>
              <a:latin typeface="+mj-lt"/>
            </a:endParaRPr>
          </a:p>
          <a:p>
            <a:r>
              <a:rPr lang="ru-RU" sz="2800" dirty="0" smtClean="0">
                <a:solidFill>
                  <a:srgbClr val="00CCFF"/>
                </a:solidFill>
                <a:latin typeface="+mj-lt"/>
              </a:rPr>
              <a:t>1 </a:t>
            </a:r>
            <a:r>
              <a:rPr lang="ru-RU" sz="2800" dirty="0">
                <a:solidFill>
                  <a:srgbClr val="00CCFF"/>
                </a:solidFill>
                <a:latin typeface="+mj-lt"/>
              </a:rPr>
              <a:t>классов – 10 минут; </a:t>
            </a:r>
            <a:endParaRPr lang="ru-RU" sz="2800" dirty="0" smtClean="0">
              <a:solidFill>
                <a:srgbClr val="00CCFF"/>
              </a:solidFill>
              <a:latin typeface="+mj-lt"/>
            </a:endParaRPr>
          </a:p>
          <a:p>
            <a:endParaRPr lang="ru-RU" sz="2800" dirty="0" smtClean="0">
              <a:solidFill>
                <a:srgbClr val="00CCFF"/>
              </a:solidFill>
              <a:latin typeface="+mj-lt"/>
            </a:endParaRPr>
          </a:p>
          <a:p>
            <a:r>
              <a:rPr lang="ru-RU" sz="2800" dirty="0" smtClean="0">
                <a:solidFill>
                  <a:srgbClr val="00CCFF"/>
                </a:solidFill>
                <a:latin typeface="+mj-lt"/>
              </a:rPr>
              <a:t>2 </a:t>
            </a:r>
            <a:r>
              <a:rPr lang="ru-RU" sz="2800" dirty="0">
                <a:solidFill>
                  <a:srgbClr val="00CCFF"/>
                </a:solidFill>
                <a:latin typeface="+mj-lt"/>
              </a:rPr>
              <a:t>– </a:t>
            </a:r>
            <a:r>
              <a:rPr lang="ru-RU" sz="2800" dirty="0" smtClean="0">
                <a:solidFill>
                  <a:srgbClr val="00CCFF"/>
                </a:solidFill>
                <a:latin typeface="+mj-lt"/>
              </a:rPr>
              <a:t>4 </a:t>
            </a:r>
            <a:r>
              <a:rPr lang="ru-RU" sz="2800" dirty="0">
                <a:solidFill>
                  <a:srgbClr val="00CCFF"/>
                </a:solidFill>
                <a:latin typeface="+mj-lt"/>
              </a:rPr>
              <a:t>классов – 15 минут.</a:t>
            </a:r>
          </a:p>
        </p:txBody>
      </p:sp>
    </p:spTree>
    <p:extLst>
      <p:ext uri="{BB962C8B-B14F-4D97-AF65-F5344CB8AC3E}">
        <p14:creationId xmlns:p14="http://schemas.microsoft.com/office/powerpoint/2010/main" val="32255407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12845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D4D2D0">
                    <a:lumMod val="90000"/>
                  </a:srgbClr>
                </a:solidFill>
                <a:latin typeface="Franklin Gothic Book"/>
              </a:rPr>
              <a:t>И</a:t>
            </a:r>
            <a:r>
              <a:rPr lang="ru-RU" sz="2400" b="1" dirty="0" smtClean="0">
                <a:solidFill>
                  <a:srgbClr val="D4D2D0">
                    <a:lumMod val="90000"/>
                  </a:srgbClr>
                </a:solidFill>
                <a:latin typeface="Franklin Gothic Book"/>
              </a:rPr>
              <a:t>спользование электронных образовательных  </a:t>
            </a:r>
            <a:r>
              <a:rPr lang="ru-RU" sz="2400" b="1" dirty="0">
                <a:solidFill>
                  <a:srgbClr val="D4D2D0">
                    <a:lumMod val="90000"/>
                  </a:srgbClr>
                </a:solidFill>
                <a:latin typeface="Franklin Gothic Book"/>
              </a:rPr>
              <a:t>ресурсов в учебном процессе  способствует:</a:t>
            </a:r>
          </a:p>
          <a:p>
            <a:r>
              <a:rPr lang="ru-RU" sz="2400" dirty="0">
                <a:solidFill>
                  <a:srgbClr val="00CCFF"/>
                </a:solidFill>
                <a:latin typeface="Franklin Gothic Book"/>
              </a:rPr>
              <a:t>- повышению качества обучения;</a:t>
            </a:r>
          </a:p>
          <a:p>
            <a:r>
              <a:rPr lang="ru-RU" sz="2400" dirty="0">
                <a:solidFill>
                  <a:srgbClr val="00CCFF"/>
                </a:solidFill>
                <a:latin typeface="Franklin Gothic Book"/>
              </a:rPr>
              <a:t>-эффективной организации познавательной деятельности учащихся и формированию высокого уровня мотивации, интереса к учебной деятельности;</a:t>
            </a:r>
          </a:p>
          <a:p>
            <a:r>
              <a:rPr lang="ru-RU" sz="2400" dirty="0">
                <a:solidFill>
                  <a:srgbClr val="00CCFF"/>
                </a:solidFill>
                <a:latin typeface="Franklin Gothic Book"/>
              </a:rPr>
              <a:t>- развитию самостоятельности учащихся;</a:t>
            </a:r>
          </a:p>
          <a:p>
            <a:r>
              <a:rPr lang="ru-RU" sz="2400" dirty="0">
                <a:solidFill>
                  <a:srgbClr val="00CCFF"/>
                </a:solidFill>
                <a:latin typeface="Franklin Gothic Book"/>
              </a:rPr>
              <a:t>- появлению возможности наглядного и динамичного представления информации с использованием изображения и звука (текстовая, графическая, аудио- и видео информация, анимация);</a:t>
            </a:r>
          </a:p>
          <a:p>
            <a:r>
              <a:rPr lang="ru-RU" sz="2400" dirty="0">
                <a:solidFill>
                  <a:srgbClr val="00CCFF"/>
                </a:solidFill>
                <a:latin typeface="Franklin Gothic Book"/>
              </a:rPr>
              <a:t>- появлению доступа к информационным ресурсам, обеспечивающим привлечение научной и культурной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3282637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51344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/>
              <a:t>Список </a:t>
            </a:r>
            <a:r>
              <a:rPr lang="ru-RU" b="1" smtClean="0"/>
              <a:t>литературы</a:t>
            </a:r>
          </a:p>
          <a:p>
            <a:endParaRPr lang="ru-RU" dirty="0"/>
          </a:p>
          <a:p>
            <a:pPr lvl="0"/>
            <a:r>
              <a:rPr lang="ru-RU" dirty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модернизации российского образования на период до 2010 года.</a:t>
            </a:r>
          </a:p>
          <a:p>
            <a:pPr lvl="0"/>
            <a:r>
              <a:rPr lang="ru-RU" dirty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компонент государственного стандарта общего образования.</a:t>
            </a:r>
          </a:p>
          <a:p>
            <a:pPr lvl="0"/>
            <a:r>
              <a:rPr lang="ru-RU" dirty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школьника. М. Просвещение 1989. </a:t>
            </a:r>
          </a:p>
          <a:p>
            <a:pPr lvl="0"/>
            <a:r>
              <a:rPr lang="ru-RU" dirty="0" err="1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Кукушин</a:t>
            </a:r>
            <a:r>
              <a:rPr lang="ru-RU" dirty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В.С. Современные педагогические технологии. Начальная школа. Пособие для учителя. Ростов н/Д: изд-во “Феникс”, 2003. </a:t>
            </a:r>
          </a:p>
          <a:p>
            <a:pPr lvl="0"/>
            <a:r>
              <a:rPr lang="ru-RU" dirty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для будущего (при поддержке </a:t>
            </a:r>
            <a:r>
              <a:rPr lang="ru-RU" dirty="0" err="1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dirty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учеб. Пособие. М.: Издательско-торговый дом “Русская редакция”, 2004. </a:t>
            </a:r>
          </a:p>
          <a:p>
            <a:pPr lvl="0"/>
            <a:r>
              <a:rPr lang="ru-RU" dirty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Кубичев Е.А. ЭВМ в школе. М.: Педагогика, 1986. </a:t>
            </a:r>
            <a:r>
              <a:rPr lang="ru-RU" dirty="0" err="1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Машбиц</a:t>
            </a:r>
            <a:r>
              <a:rPr lang="ru-RU" dirty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Е.И. </a:t>
            </a:r>
          </a:p>
          <a:p>
            <a:pPr lvl="0"/>
            <a:r>
              <a:rPr lang="ru-RU" dirty="0">
                <a:solidFill>
                  <a:srgbClr val="00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Компьютеризация обучения: Проблемы и перспективы. М.: Знание, 1986. </a:t>
            </a:r>
          </a:p>
        </p:txBody>
      </p:sp>
    </p:spTree>
    <p:extLst>
      <p:ext uri="{BB962C8B-B14F-4D97-AF65-F5344CB8AC3E}">
        <p14:creationId xmlns:p14="http://schemas.microsoft.com/office/powerpoint/2010/main" val="11286574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6752" y="1052736"/>
            <a:ext cx="748883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CCFF"/>
                </a:solidFill>
              </a:rPr>
              <a:t>Использование ИКТ на различных уроках в начальной школе позволяет: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/>
              <a:t>Развивать умение учащихся ориентироваться в информационных потоках окружающего мира;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/>
              <a:t>Овладевать практическими способами работы с информацией;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/>
              <a:t>Развивать умения, позволяющие обмениваться информацией с помощью современных </a:t>
            </a:r>
            <a:r>
              <a:rPr lang="ru-RU" sz="2000" dirty="0" smtClean="0"/>
              <a:t>технических средств</a:t>
            </a:r>
            <a:r>
              <a:rPr lang="ru-RU" sz="2000" dirty="0"/>
              <a:t>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/>
              <a:t>Активизировать познавательную  деятельность учащихся;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/>
              <a:t>Проводить уроки на высоком эстетическом уровне; индивидуально подойти к ученику, применяя </a:t>
            </a:r>
            <a:r>
              <a:rPr lang="ru-RU" sz="2000" dirty="0" err="1"/>
              <a:t>разноуровневые</a:t>
            </a:r>
            <a:r>
              <a:rPr lang="ru-RU" sz="2000" dirty="0"/>
              <a:t> задания.</a:t>
            </a:r>
          </a:p>
        </p:txBody>
      </p:sp>
    </p:spTree>
    <p:extLst>
      <p:ext uri="{BB962C8B-B14F-4D97-AF65-F5344CB8AC3E}">
        <p14:creationId xmlns:p14="http://schemas.microsoft.com/office/powerpoint/2010/main" val="9029127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391408" cy="230124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Цели:</a:t>
            </a:r>
            <a:br>
              <a:rPr lang="ru-RU" dirty="0" smtClean="0"/>
            </a:br>
            <a:r>
              <a:rPr lang="ru-RU" sz="4000" dirty="0" smtClean="0"/>
              <a:t> формирование готовности детей к овладению </a:t>
            </a:r>
            <a:r>
              <a:rPr lang="ru-RU" sz="4000" dirty="0" smtClean="0">
                <a:effectLst/>
              </a:rPr>
              <a:t>современными </a:t>
            </a:r>
            <a:r>
              <a:rPr lang="ru-RU" sz="4000" dirty="0">
                <a:effectLst/>
              </a:rPr>
              <a:t>компьютерными технологиями и </a:t>
            </a:r>
            <a:r>
              <a:rPr lang="ru-RU" sz="4000" dirty="0" smtClean="0">
                <a:effectLst/>
              </a:rPr>
              <a:t>способности актуализировать </a:t>
            </a:r>
            <a:r>
              <a:rPr lang="ru-RU" sz="4000" dirty="0">
                <a:effectLst/>
              </a:rPr>
              <a:t>полученную с их помощью информацию для дальнейшего самообразования.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668837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796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u="sng" dirty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16880"/>
            <a:ext cx="73866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u="sng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Задачи</a:t>
            </a:r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информатизации </a:t>
            </a:r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образования </a:t>
            </a: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:</a:t>
            </a:r>
          </a:p>
          <a:p>
            <a:r>
              <a:rPr lang="ru-RU" sz="2800" dirty="0">
                <a:solidFill>
                  <a:srgbClr val="00B0F0"/>
                </a:solidFill>
                <a:latin typeface="+mj-lt"/>
              </a:rPr>
              <a:t>1) повышение качества подготовки учащихся на основе использования в учебном процессе современных информационных технологий;</a:t>
            </a:r>
          </a:p>
          <a:p>
            <a:r>
              <a:rPr lang="ru-RU" sz="2800" dirty="0">
                <a:solidFill>
                  <a:srgbClr val="00B0F0"/>
                </a:solidFill>
                <a:latin typeface="+mj-lt"/>
              </a:rPr>
              <a:t>2) применение активных методов обучения, повышение творческой и интеллектуальной составляющих учебной деятельности;</a:t>
            </a:r>
          </a:p>
          <a:p>
            <a:r>
              <a:rPr lang="ru-RU" sz="2800" dirty="0">
                <a:solidFill>
                  <a:srgbClr val="00B0F0"/>
                </a:solidFill>
                <a:latin typeface="+mj-lt"/>
              </a:rPr>
              <a:t>3) интеграция различных видов образовательной деятельности (учебной, исследовательской и т.д.);</a:t>
            </a:r>
          </a:p>
          <a:p>
            <a:pPr lvl="0"/>
            <a:endParaRPr lang="ru-RU" sz="2800" b="1" dirty="0" smtClean="0">
              <a:solidFill>
                <a:srgbClr val="00B0F0"/>
              </a:solidFill>
              <a:latin typeface="+mj-lt"/>
            </a:endParaRPr>
          </a:p>
          <a:p>
            <a:pPr lvl="0"/>
            <a:endParaRPr lang="ru-RU" sz="2800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82036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B0F0"/>
                </a:solidFill>
                <a:latin typeface="+mj-lt"/>
              </a:rPr>
              <a:t>4) адаптация информационных технологий обучения к индивидуальным особенностям обучаемого;</a:t>
            </a:r>
          </a:p>
          <a:p>
            <a:r>
              <a:rPr lang="ru-RU" sz="2800" dirty="0">
                <a:solidFill>
                  <a:srgbClr val="00B0F0"/>
                </a:solidFill>
                <a:latin typeface="+mj-lt"/>
              </a:rPr>
              <a:t>5) разработка новых информационных технологий, способствующих активизации познавательной деятельности обучаемого и повышению;</a:t>
            </a:r>
          </a:p>
          <a:p>
            <a:r>
              <a:rPr lang="ru-RU" sz="2800" dirty="0">
                <a:solidFill>
                  <a:srgbClr val="00B0F0"/>
                </a:solidFill>
                <a:latin typeface="+mj-lt"/>
              </a:rPr>
              <a:t>6) обеспечение непрерывности и преемственности в обучении;</a:t>
            </a:r>
          </a:p>
          <a:p>
            <a:r>
              <a:rPr lang="ru-RU" sz="2800" dirty="0">
                <a:solidFill>
                  <a:srgbClr val="00B0F0"/>
                </a:solidFill>
                <a:latin typeface="+mj-lt"/>
              </a:rPr>
              <a:t>7) совершенствование программно-методического обеспечения учебного процесса;</a:t>
            </a:r>
          </a:p>
          <a:p>
            <a:r>
              <a:rPr lang="ru-RU" sz="2800" dirty="0">
                <a:solidFill>
                  <a:srgbClr val="00B0F0"/>
                </a:solidFill>
                <a:latin typeface="+mj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668676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92088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Д</a:t>
            </a:r>
            <a: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ва </a:t>
            </a:r>
            <a:r>
              <a:rPr lang="ru-RU" sz="32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направления использования ИКТ в процессе обучения. </a:t>
            </a:r>
            <a:endParaRPr lang="ru-RU" sz="32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sz="2800" u="sng" dirty="0">
                <a:solidFill>
                  <a:srgbClr val="00B0F0"/>
                </a:solidFill>
              </a:rPr>
              <a:t> </a:t>
            </a:r>
            <a:r>
              <a:rPr lang="ru-RU" sz="2800" i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Первое направление</a:t>
            </a:r>
            <a:r>
              <a:rPr lang="ru-RU" sz="28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dirty="0">
                <a:solidFill>
                  <a:srgbClr val="00B0F0"/>
                </a:solidFill>
              </a:rPr>
              <a:t>предполагает овладение компьютерной грамотностью для получения знаний и умений по темам в определенной области учебных дисциплин</a:t>
            </a:r>
            <a:r>
              <a:rPr lang="ru-RU" sz="2800" dirty="0" smtClean="0">
                <a:solidFill>
                  <a:srgbClr val="00B0F0"/>
                </a:solidFill>
              </a:rPr>
              <a:t>.</a:t>
            </a:r>
          </a:p>
          <a:p>
            <a:endParaRPr lang="ru-RU" sz="2800" dirty="0">
              <a:solidFill>
                <a:srgbClr val="00B0F0"/>
              </a:solidFill>
            </a:endParaRPr>
          </a:p>
          <a:p>
            <a:r>
              <a:rPr lang="ru-RU" sz="2800" dirty="0">
                <a:solidFill>
                  <a:srgbClr val="00B0F0"/>
                </a:solidFill>
              </a:rPr>
              <a:t> </a:t>
            </a:r>
            <a:r>
              <a:rPr lang="ru-RU" sz="2800" i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Второе направление</a:t>
            </a:r>
            <a:r>
              <a:rPr lang="ru-RU" sz="28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dirty="0">
                <a:solidFill>
                  <a:srgbClr val="00B0F0"/>
                </a:solidFill>
              </a:rPr>
              <a:t>рассматривает компьютерные технологии как мощное средство обучения, которое способно значительно повысить его эффективность и качество знаний учащихся.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155614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33246"/>
            <a:ext cx="770485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             Основные </a:t>
            </a:r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направления работы: </a:t>
            </a:r>
          </a:p>
          <a:p>
            <a:r>
              <a:rPr lang="ru-RU" sz="2800" dirty="0">
                <a:solidFill>
                  <a:srgbClr val="00B0F0"/>
                </a:solidFill>
                <a:latin typeface="+mj-lt"/>
              </a:rPr>
              <a:t>• использование ИКТ в качестве </a:t>
            </a:r>
            <a:r>
              <a:rPr lang="ru-RU" sz="2800" dirty="0" err="1" smtClean="0">
                <a:solidFill>
                  <a:srgbClr val="00B0F0"/>
                </a:solidFill>
                <a:latin typeface="+mj-lt"/>
              </a:rPr>
              <a:t>дидактичес</a:t>
            </a:r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-кого </a:t>
            </a:r>
            <a:r>
              <a:rPr lang="ru-RU" sz="2800" dirty="0">
                <a:solidFill>
                  <a:srgbClr val="00B0F0"/>
                </a:solidFill>
                <a:latin typeface="+mj-lt"/>
              </a:rPr>
              <a:t>средства обучения (создание </a:t>
            </a:r>
            <a:r>
              <a:rPr lang="ru-RU" sz="2800" dirty="0" err="1" smtClean="0">
                <a:solidFill>
                  <a:srgbClr val="00B0F0"/>
                </a:solidFill>
                <a:latin typeface="+mj-lt"/>
              </a:rPr>
              <a:t>дидактичес</a:t>
            </a:r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-ких </a:t>
            </a:r>
            <a:r>
              <a:rPr lang="ru-RU" sz="2800" dirty="0">
                <a:solidFill>
                  <a:srgbClr val="00B0F0"/>
                </a:solidFill>
                <a:latin typeface="+mj-lt"/>
              </a:rPr>
              <a:t>пособий, разработка и применение готовых компьютерных программ по различным предметам, и т. д.);</a:t>
            </a:r>
          </a:p>
          <a:p>
            <a:r>
              <a:rPr lang="ru-RU" sz="2800" dirty="0">
                <a:solidFill>
                  <a:srgbClr val="00B0F0"/>
                </a:solidFill>
                <a:latin typeface="+mj-lt"/>
              </a:rPr>
              <a:t>• введение учебного курса «Информатика» как учебного предмета для младших школьников;</a:t>
            </a:r>
          </a:p>
          <a:p>
            <a:r>
              <a:rPr lang="ru-RU" sz="2800" dirty="0">
                <a:solidFill>
                  <a:srgbClr val="00B0F0"/>
                </a:solidFill>
                <a:latin typeface="+mj-lt"/>
              </a:rPr>
              <a:t>• проведение урока с использованием ИКТ (применение ИКТ на отдельных этапах урока, использование ИКТ для закрепления и контроля знаний, организация групповой и индивидуальной работы, внеклассной работы и работы с родителями).</a:t>
            </a:r>
          </a:p>
        </p:txBody>
      </p:sp>
    </p:spTree>
    <p:extLst>
      <p:ext uri="{BB962C8B-B14F-4D97-AF65-F5344CB8AC3E}">
        <p14:creationId xmlns:p14="http://schemas.microsoft.com/office/powerpoint/2010/main" val="5020426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0648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latin typeface="+mj-lt"/>
              </a:rPr>
              <a:t>    </a:t>
            </a: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Положительные результаты  </a:t>
            </a:r>
            <a:r>
              <a:rPr lang="ru-RU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использования информационных и коммуникационных технологий в работе с учащимися начальных классов</a:t>
            </a:r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:</a:t>
            </a:r>
          </a:p>
          <a:p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 </a:t>
            </a:r>
            <a:r>
              <a:rPr lang="ru-RU" sz="2800" dirty="0">
                <a:solidFill>
                  <a:srgbClr val="00B0F0"/>
                </a:solidFill>
                <a:latin typeface="+mj-lt"/>
              </a:rPr>
              <a:t>– применение средств ИКТ при изложении учебного материала способствует его лучшему усвоению, в связи с тем, что уроки становятся более увлекательными, улучшается их наглядность</a:t>
            </a:r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;</a:t>
            </a:r>
          </a:p>
          <a:p>
            <a:endParaRPr lang="ru-RU" sz="2800" dirty="0" smtClean="0">
              <a:solidFill>
                <a:srgbClr val="00B0F0"/>
              </a:solidFill>
              <a:latin typeface="+mj-lt"/>
            </a:endParaRPr>
          </a:p>
          <a:p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– </a:t>
            </a:r>
            <a:r>
              <a:rPr lang="ru-RU" sz="2800" dirty="0">
                <a:solidFill>
                  <a:srgbClr val="00B0F0"/>
                </a:solidFill>
                <a:latin typeface="+mj-lt"/>
              </a:rPr>
              <a:t>компьютеризированные средства позволяют педагогу сформировать целостное восприятие и стойкое запоминание изучаемого материала, опираясь на принцип: слышу, вижу, пишу, запоминаю;</a:t>
            </a:r>
          </a:p>
          <a:p>
            <a:endParaRPr lang="ru-RU" sz="2800" b="1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53295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4168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B0F0"/>
                </a:solidFill>
                <a:latin typeface="+mj-lt"/>
              </a:rPr>
              <a:t>– средства </a:t>
            </a:r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информационно-</a:t>
            </a:r>
            <a:r>
              <a:rPr lang="ru-RU" sz="2800" dirty="0" err="1" smtClean="0">
                <a:solidFill>
                  <a:srgbClr val="00B0F0"/>
                </a:solidFill>
                <a:latin typeface="+mj-lt"/>
              </a:rPr>
              <a:t>коммуникацион</a:t>
            </a:r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-</a:t>
            </a:r>
            <a:r>
              <a:rPr lang="ru-RU" sz="2800" dirty="0" err="1" smtClean="0">
                <a:solidFill>
                  <a:srgbClr val="00B0F0"/>
                </a:solidFill>
                <a:latin typeface="+mj-lt"/>
              </a:rPr>
              <a:t>ных</a:t>
            </a:r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 </a:t>
            </a:r>
            <a:r>
              <a:rPr lang="ru-RU" sz="2800" dirty="0">
                <a:solidFill>
                  <a:srgbClr val="00B0F0"/>
                </a:solidFill>
                <a:latin typeface="+mj-lt"/>
              </a:rPr>
              <a:t>технологий при их использовании на уроках позволяют поддерживать внимание учащихся в течение длительного периода времени, что является немаловажным при изложении трудного для восприятия и требующего глубокого осмысления материала</a:t>
            </a:r>
            <a:r>
              <a:rPr lang="ru-RU" sz="2800" dirty="0" smtClean="0">
                <a:solidFill>
                  <a:srgbClr val="00B0F0"/>
                </a:solidFill>
                <a:latin typeface="+mj-lt"/>
              </a:rPr>
              <a:t>;</a:t>
            </a:r>
          </a:p>
          <a:p>
            <a:endParaRPr lang="ru-RU" sz="2800" dirty="0">
              <a:solidFill>
                <a:srgbClr val="00B0F0"/>
              </a:solidFill>
              <a:latin typeface="+mj-lt"/>
            </a:endParaRPr>
          </a:p>
          <a:p>
            <a:r>
              <a:rPr lang="ru-RU" sz="2800" dirty="0">
                <a:solidFill>
                  <a:srgbClr val="00B0F0"/>
                </a:solidFill>
                <a:latin typeface="+mj-lt"/>
              </a:rPr>
              <a:t>– совместная с педагогом, а в дальнейшем – самостоятельная проектная деятельность с применением средств ИКТ оказывает положительное влияние на повышение эффективности и качества процесса обучения. </a:t>
            </a:r>
          </a:p>
        </p:txBody>
      </p:sp>
    </p:spTree>
    <p:extLst>
      <p:ext uri="{BB962C8B-B14F-4D97-AF65-F5344CB8AC3E}">
        <p14:creationId xmlns:p14="http://schemas.microsoft.com/office/powerpoint/2010/main" val="17457425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196</TotalTime>
  <Words>622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Franklin Gothic Book</vt:lpstr>
      <vt:lpstr>Times New Roman</vt:lpstr>
      <vt:lpstr>Wingdings</vt:lpstr>
      <vt:lpstr>Wingdings 2</vt:lpstr>
      <vt:lpstr>Техническая</vt:lpstr>
      <vt:lpstr>Составила  учитель начальных классов Гераскина  Светлана александровна</vt:lpstr>
      <vt:lpstr>Презентация PowerPoint</vt:lpstr>
      <vt:lpstr>Цели:  формирование готовности детей к овладению современными компьютерными технологиями и способности актуализировать полученную с их помощью информацию для дальнейшего самообразования.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Samsung</cp:lastModifiedBy>
  <cp:revision>25</cp:revision>
  <dcterms:created xsi:type="dcterms:W3CDTF">2016-10-15T15:39:50Z</dcterms:created>
  <dcterms:modified xsi:type="dcterms:W3CDTF">2021-11-24T06:41:58Z</dcterms:modified>
</cp:coreProperties>
</file>