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0" r:id="rId3"/>
    <p:sldId id="260" r:id="rId4"/>
    <p:sldId id="267" r:id="rId5"/>
    <p:sldId id="262" r:id="rId6"/>
    <p:sldId id="263" r:id="rId7"/>
    <p:sldId id="275" r:id="rId8"/>
    <p:sldId id="291" r:id="rId9"/>
    <p:sldId id="270" r:id="rId10"/>
    <p:sldId id="271" r:id="rId11"/>
    <p:sldId id="264" r:id="rId12"/>
    <p:sldId id="282" r:id="rId13"/>
    <p:sldId id="283" r:id="rId14"/>
    <p:sldId id="272" r:id="rId15"/>
    <p:sldId id="273" r:id="rId16"/>
    <p:sldId id="276" r:id="rId17"/>
    <p:sldId id="277" r:id="rId18"/>
    <p:sldId id="278" r:id="rId19"/>
    <p:sldId id="285" r:id="rId20"/>
    <p:sldId id="287" r:id="rId21"/>
    <p:sldId id="286" r:id="rId22"/>
    <p:sldId id="261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33F0-BC50-4E8F-B003-665D7D0BEBE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C334-B2C3-44DF-BAA1-32FFB52B8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emc.komi.com/03/09/img/006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12.nnm.ru/2/f/1/d/f/133885a3d4034767c2a27e693dc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tonnel.ru/gzl/103119480_tonnel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Kyrill&amp;Metho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reecetoday.ru/img/news/img/525_1257506116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tsongs.narod.ru/gorod/22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ulia.ru/data/cache/2010/02/13/338859_7763nothumb5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6/67/Kyrill&amp;Method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jplus.ru/img4/a/r/artur_belyaev/image001-k-i-m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Откуда пришла русская 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АЗБУКА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Составила: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Гераскина</a:t>
            </a:r>
            <a:r>
              <a:rPr lang="ru-RU" dirty="0" smtClean="0">
                <a:solidFill>
                  <a:srgbClr val="0070C0"/>
                </a:solidFill>
              </a:rPr>
              <a:t> С.А.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128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Часть букв они взяли из греческого алфавита, а часть  специально создали для передачи тех звуков, которых не было в греческом языке. Это буквы  «Б», «Ж»,  «Ц»,  «У», «Ю», «Я».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Кирилица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азб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188200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Аз буки </a:t>
            </a:r>
            <a:r>
              <a:rPr lang="ru-RU" sz="4800" dirty="0" err="1" smtClean="0">
                <a:solidFill>
                  <a:srgbClr val="7030A0"/>
                </a:solidFill>
              </a:rPr>
              <a:t>веде</a:t>
            </a:r>
            <a:r>
              <a:rPr lang="ru-RU" sz="4800" dirty="0" smtClean="0">
                <a:solidFill>
                  <a:srgbClr val="7030A0"/>
                </a:solidFill>
              </a:rPr>
              <a:t>.  </a:t>
            </a:r>
            <a:r>
              <a:rPr lang="ru-RU" sz="4800" dirty="0" err="1" smtClean="0">
                <a:solidFill>
                  <a:srgbClr val="7030A0"/>
                </a:solidFill>
              </a:rPr>
              <a:t>Глаголъ</a:t>
            </a:r>
            <a:r>
              <a:rPr lang="ru-RU" sz="4800" dirty="0" smtClean="0">
                <a:solidFill>
                  <a:srgbClr val="7030A0"/>
                </a:solidFill>
              </a:rPr>
              <a:t>   добро 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есте</a:t>
            </a:r>
            <a:r>
              <a:rPr lang="ru-RU" sz="4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Живите зело, земля, и, иже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како</a:t>
            </a:r>
            <a:r>
              <a:rPr lang="ru-RU" sz="4800" dirty="0" smtClean="0">
                <a:solidFill>
                  <a:srgbClr val="7030A0"/>
                </a:solidFill>
              </a:rPr>
              <a:t> люди,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 мыслите </a:t>
            </a:r>
            <a:r>
              <a:rPr lang="ru-RU" sz="4800" dirty="0" err="1" smtClean="0">
                <a:solidFill>
                  <a:srgbClr val="7030A0"/>
                </a:solidFill>
              </a:rPr>
              <a:t>нашъ</a:t>
            </a:r>
            <a:r>
              <a:rPr lang="ru-RU" sz="4800" dirty="0" smtClean="0">
                <a:solidFill>
                  <a:srgbClr val="7030A0"/>
                </a:solidFill>
              </a:rPr>
              <a:t>  </a:t>
            </a:r>
            <a:r>
              <a:rPr lang="ru-RU" sz="4800" dirty="0" err="1" smtClean="0">
                <a:solidFill>
                  <a:srgbClr val="7030A0"/>
                </a:solidFill>
              </a:rPr>
              <a:t>онъ</a:t>
            </a:r>
            <a:r>
              <a:rPr lang="ru-RU" sz="4800" dirty="0" smtClean="0">
                <a:solidFill>
                  <a:srgbClr val="7030A0"/>
                </a:solidFill>
              </a:rPr>
              <a:t> покои.</a:t>
            </a:r>
          </a:p>
          <a:p>
            <a:r>
              <a:rPr lang="ru-RU" sz="4800" dirty="0" err="1" smtClean="0">
                <a:solidFill>
                  <a:srgbClr val="7030A0"/>
                </a:solidFill>
              </a:rPr>
              <a:t>Рцы</a:t>
            </a:r>
            <a:r>
              <a:rPr lang="ru-RU" sz="4800" dirty="0" smtClean="0">
                <a:solidFill>
                  <a:srgbClr val="7030A0"/>
                </a:solidFill>
              </a:rPr>
              <a:t> слово твёрдо -  </a:t>
            </a:r>
            <a:r>
              <a:rPr lang="ru-RU" sz="4800" dirty="0" err="1" smtClean="0">
                <a:solidFill>
                  <a:srgbClr val="7030A0"/>
                </a:solidFill>
              </a:rPr>
              <a:t>укъ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фърътъ</a:t>
            </a:r>
            <a:endParaRPr lang="ru-RU" sz="4800" dirty="0" smtClean="0">
              <a:solidFill>
                <a:srgbClr val="7030A0"/>
              </a:solidFill>
            </a:endParaRPr>
          </a:p>
          <a:p>
            <a:r>
              <a:rPr lang="ru-RU" sz="4800" dirty="0" smtClean="0">
                <a:solidFill>
                  <a:srgbClr val="7030A0"/>
                </a:solidFill>
              </a:rPr>
              <a:t>  </a:t>
            </a:r>
            <a:r>
              <a:rPr lang="ru-RU" sz="4800" dirty="0" err="1" smtClean="0">
                <a:solidFill>
                  <a:srgbClr val="7030A0"/>
                </a:solidFill>
              </a:rPr>
              <a:t>херъ</a:t>
            </a:r>
            <a:r>
              <a:rPr lang="ru-RU" sz="4800" dirty="0" smtClean="0">
                <a:solidFill>
                  <a:srgbClr val="7030A0"/>
                </a:solidFill>
              </a:rPr>
              <a:t> .</a:t>
            </a:r>
          </a:p>
          <a:p>
            <a:r>
              <a:rPr lang="ru-RU" sz="4800" dirty="0" err="1" smtClean="0">
                <a:solidFill>
                  <a:srgbClr val="7030A0"/>
                </a:solidFill>
              </a:rPr>
              <a:t>Цы</a:t>
            </a:r>
            <a:r>
              <a:rPr lang="ru-RU" sz="4800" dirty="0" smtClean="0">
                <a:solidFill>
                  <a:srgbClr val="7030A0"/>
                </a:solidFill>
              </a:rPr>
              <a:t> , черве, </a:t>
            </a:r>
            <a:r>
              <a:rPr lang="ru-RU" sz="4800" dirty="0" err="1" smtClean="0">
                <a:solidFill>
                  <a:srgbClr val="7030A0"/>
                </a:solidFill>
              </a:rPr>
              <a:t>шта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ъра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юсъ</a:t>
            </a:r>
            <a:r>
              <a:rPr lang="ru-RU" sz="4800" dirty="0" smtClean="0">
                <a:solidFill>
                  <a:srgbClr val="7030A0"/>
                </a:solidFill>
              </a:rPr>
              <a:t> яти!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514"/>
            <a:ext cx="763284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>В современном переводе это звучит так:  </a:t>
            </a:r>
            <a:r>
              <a:rPr lang="ru-RU" sz="3600" dirty="0" smtClean="0">
                <a:solidFill>
                  <a:srgbClr val="FF0000"/>
                </a:solidFill>
              </a:rPr>
              <a:t>«Я знаю буквы: письмо – это достояние.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Трудитесь усердно, земляне, как подобает  разумным людям – постигайте мироздание!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Несите слово  убеждённо:  знание – дар Божий!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Дерзайте, вникайте, чтобы сущего свет постичь!»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4359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 863 году зазвучало слово Божие в моравских городах и селениях на родном, славянском языке, создавались письмена, светские книги. Началось славянское летописание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00563" y="191611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787900" y="1196975"/>
            <a:ext cx="41036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Всю свою жизнь солоунские братья посвятили учению, знаниям, служению славянам. Они не придавали особого значения ни богатству, ни почестям, ни славе, ни карьере.</a:t>
            </a:r>
          </a:p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   Младший, Константин, много читал, размышлял, писал проповеди, а старший, Мефодий, был больше организатором. Константин переводил с греческого и латинского на славянский, писал, создав азбуку, по-славянски, Мефодий – «издавал» книги, руководил школой учеников.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5288" y="5667375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    Константину не суждено было вернуться на Родину. Когда они приехали в Рим, он тяжело заболел, принял постриг, получил имя Кирилл и через несколько часов скончался. С этим именем он и остался жить в светлой памяти потомков. Похоронен в Риме.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042988" y="0"/>
            <a:ext cx="692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Начало славянского летописания.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11188" y="188913"/>
            <a:ext cx="8137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Распространение письменности на Руси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79388" y="4019550"/>
            <a:ext cx="85693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 Древней Руси почитали грамоту и книги. Учёные-историки и археологи считают, что общее количество рукописных книг до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века было примерно 100 тысяч экземпляров. После принятия христианства на Руси – в 988 году – письменность начала распространяться быстрее.  Богослужебные книги были переведены на старославянский язык. Русские переписчики переписывали эти книги, добавляя в них черты родного языка. Так постепенно создавался древнерусский литературный язык, появились произведения древнерусских авторов, (к сожалению, часто безымянных) – «Слово о полку Игореве», «Поучение Владимира Мономаха», «Житие Александра Невского» и многие другие.</a:t>
            </a:r>
          </a:p>
        </p:txBody>
      </p:sp>
      <p:pic>
        <p:nvPicPr>
          <p:cNvPr id="15364" name="Picture 11" descr="Картинка 11 из 2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21415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Картинка 8 из 1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981075"/>
            <a:ext cx="2214563" cy="29511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6" name="Picture 15" descr="Картинка 1 из 2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981075"/>
            <a:ext cx="1655762" cy="295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Берестяные грамоты</a:t>
            </a:r>
            <a:br>
              <a:rPr lang="ru-RU" sz="3200"/>
            </a:br>
            <a:endParaRPr lang="ru-RU" sz="32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-1827583"/>
            <a:ext cx="8229600" cy="50405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24" name="Picture 4" descr="бе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66975"/>
            <a:ext cx="3816350" cy="1924050"/>
          </a:xfrm>
          <a:prstGeom prst="rect">
            <a:avLst/>
          </a:prstGeom>
          <a:noFill/>
        </p:spPr>
      </p:pic>
      <p:pic>
        <p:nvPicPr>
          <p:cNvPr id="30725" name="Picture 5" descr="берест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565400"/>
            <a:ext cx="2543175" cy="1800225"/>
          </a:xfrm>
          <a:prstGeom prst="rect">
            <a:avLst/>
          </a:prstGeom>
          <a:noFill/>
        </p:spPr>
      </p:pic>
      <p:pic>
        <p:nvPicPr>
          <p:cNvPr id="30726" name="Picture 6" descr="береста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365625"/>
            <a:ext cx="3097212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Грамоты мальчика </a:t>
            </a:r>
            <a:r>
              <a:rPr lang="ru-RU" sz="3200" dirty="0" err="1">
                <a:solidFill>
                  <a:srgbClr val="FF0000"/>
                </a:solidFill>
              </a:rPr>
              <a:t>Онфима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2773" name="Picture 5" descr="Онф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49500"/>
            <a:ext cx="3673475" cy="2087563"/>
          </a:xfrm>
          <a:prstGeom prst="rect">
            <a:avLst/>
          </a:prstGeom>
          <a:noFill/>
        </p:spPr>
      </p:pic>
      <p:pic>
        <p:nvPicPr>
          <p:cNvPr id="32775" name="Picture 7" descr="онфим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20938"/>
            <a:ext cx="3095625" cy="1944687"/>
          </a:xfrm>
          <a:prstGeom prst="rect">
            <a:avLst/>
          </a:prstGeom>
          <a:noFill/>
        </p:spPr>
      </p:pic>
      <p:pic>
        <p:nvPicPr>
          <p:cNvPr id="32776" name="Picture 8" descr="сти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75" y="4365625"/>
            <a:ext cx="2152650" cy="187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Царь Пётр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268760"/>
            <a:ext cx="4176017" cy="72005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 Петр </a:t>
            </a:r>
            <a:r>
              <a:rPr lang="en-US" sz="2400" dirty="0"/>
              <a:t>I</a:t>
            </a:r>
            <a:r>
              <a:rPr lang="ru-RU" sz="2400" dirty="0"/>
              <a:t> устранил  буквы «от», «омега», «пси». Узаконил две разновидности букв: прописные и строчные, «нелегально» уже существовавшие в русской письменности, отменил знак титл для сокращенного написания слов.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 После Петра реформы касались только орфографии. </a:t>
            </a:r>
          </a:p>
        </p:txBody>
      </p:sp>
      <p:pic>
        <p:nvPicPr>
          <p:cNvPr id="29700" name="Picture 4" descr="петр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92375"/>
            <a:ext cx="4103687" cy="367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9388" y="5667375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 праздник славянской письменности 24 мая 1992 года в Москве на Славянской площади состоялось торжественное открытие памятника святым Кириллу и Мефодию работы скульптора Клыкова Вячеслава Михайловича.</a:t>
            </a:r>
          </a:p>
        </p:txBody>
      </p:sp>
      <p:pic>
        <p:nvPicPr>
          <p:cNvPr id="28675" name="Picture 8" descr="0_7deb_64f11189_L"/>
          <p:cNvPicPr>
            <a:picLocks noChangeAspect="1" noChangeArrowheads="1"/>
          </p:cNvPicPr>
          <p:nvPr/>
        </p:nvPicPr>
        <p:blipFill>
          <a:blip r:embed="rId2" cstate="print"/>
          <a:srcRect l="19766" r="16708" b="36400"/>
          <a:stretch>
            <a:fillRect/>
          </a:stretch>
        </p:blipFill>
        <p:spPr bwMode="auto">
          <a:xfrm>
            <a:off x="2555875" y="981075"/>
            <a:ext cx="34575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00113" y="188913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Москва. Славянская площадь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76864" cy="2096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40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Кирилл и </a:t>
            </a:r>
            <a:r>
              <a:rPr lang="ru-RU" sz="40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Мефодий</a:t>
            </a:r>
            <a:endParaRPr lang="ru-RU" sz="40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308304" y="5733256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8" descr="Файл:Kyrill&amp;Meth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571750"/>
            <a:ext cx="305435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Картинка 85 из 10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84213" y="476250"/>
            <a:ext cx="2519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Солоники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219700" y="476250"/>
            <a:ext cx="208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Мукачево</a:t>
            </a:r>
          </a:p>
        </p:txBody>
      </p:sp>
      <p:pic>
        <p:nvPicPr>
          <p:cNvPr id="35845" name="Picture 10" descr="mukachev33"/>
          <p:cNvPicPr>
            <a:picLocks noChangeAspect="1" noChangeArrowheads="1"/>
          </p:cNvPicPr>
          <p:nvPr/>
        </p:nvPicPr>
        <p:blipFill>
          <a:blip r:embed="rId4" cstate="print"/>
          <a:srcRect l="9674"/>
          <a:stretch>
            <a:fillRect/>
          </a:stretch>
        </p:blipFill>
        <p:spPr bwMode="auto">
          <a:xfrm>
            <a:off x="3924300" y="1628775"/>
            <a:ext cx="49149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Киев</a:t>
            </a:r>
          </a:p>
        </p:txBody>
      </p:sp>
      <p:pic>
        <p:nvPicPr>
          <p:cNvPr id="34819" name="Picture 7" descr="01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36073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Картинка 41 из 10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96975"/>
            <a:ext cx="39020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651500" y="381000"/>
            <a:ext cx="1620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8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268760"/>
            <a:ext cx="7632848" cy="5300315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475656" y="620688"/>
            <a:ext cx="5211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Памятник   Кириллу и </a:t>
            </a:r>
            <a:r>
              <a:rPr lang="ru-RU" sz="2800" dirty="0" err="1" smtClean="0">
                <a:solidFill>
                  <a:srgbClr val="FF0000"/>
                </a:solidFill>
              </a:rPr>
              <a:t>Мефодию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983413" cy="169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"И будет славить Русь родная</a:t>
            </a:r>
          </a:p>
          <a:p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Святых апостолов славян"</a:t>
            </a:r>
          </a:p>
        </p:txBody>
      </p:sp>
      <p:pic>
        <p:nvPicPr>
          <p:cNvPr id="4099" name="Picture 6" descr="Картинка 14 из 97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492375"/>
            <a:ext cx="330041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81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>
              <a:effectLst/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03575" y="260350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«Вначале было слово…»</a:t>
            </a:r>
          </a:p>
        </p:txBody>
      </p:sp>
      <p:pic>
        <p:nvPicPr>
          <p:cNvPr id="5125" name="Picture 8" descr="Файл:Kyrill&amp;Meth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37607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684213" y="6237288"/>
            <a:ext cx="2776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000" b="1" i="1">
                <a:solidFill>
                  <a:schemeClr val="tx2"/>
                </a:solidFill>
                <a:effectLst/>
              </a:rPr>
              <a:t>Кирилл и Мефодий</a:t>
            </a:r>
            <a:r>
              <a:rPr lang="en-US">
                <a:effectLst/>
                <a:latin typeface="Arial" charset="0"/>
              </a:rPr>
              <a:t>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24300" y="1412875"/>
            <a:ext cx="493236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Кирилл и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славянские просветители, создатели славянской азбуки, проповедники христианства, первые переводчики богослужебных книг с греческого на славянский язык. Кирилл (до принятия монашества в 869 - Константин) ( 827 - 14.02.869 ) и его старший брат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( 815 - 06.04.885 ) родились в г.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Солуни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 семье военачальника.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Мать мальчиков была гречанкой, а отец – болгарином, поэтому с детства у них было два родных языка – греческий и славянский. Характеры братьев были очень схожи. Оба много читали, любили учиться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Картинка 6 из 97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1543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112713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Святые братья Кирилл и Мефодий, просветители славян.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635375" y="1700213"/>
            <a:ext cx="51117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 В 863-866 годах братья были посланы в Великую Моравию, чтобы изложить христианское учение на понятном славянам языке. Великие учители перевели книги Священного писания, положив в основу восточно-болгарские диалекты, и создали особую азбуку – глаголицу - для своих текстов.</a:t>
            </a:r>
          </a:p>
          <a:p>
            <a:pPr algn="just"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 Деятельность Кирилла и Мефодия имела общеславянское значение, оказала влияние на формирование многих славянских литературных языков.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Равноапостольный Кири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30305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190625" y="188913"/>
            <a:ext cx="7011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Святой равноапостольный Кирилл</a:t>
            </a:r>
          </a:p>
        </p:txBody>
      </p:sp>
      <p:pic>
        <p:nvPicPr>
          <p:cNvPr id="6" name="Picture 5" descr="Равноапостольный Кири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0305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1412776"/>
            <a:ext cx="5328592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 явились на Русь два просветителя  братья мудрые Кирилл с </a:t>
            </a:r>
            <a:r>
              <a:rPr lang="ru-RU" sz="2000" dirty="0" err="1" smtClean="0"/>
              <a:t>Мефодием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Жили они на границе государства Византия и славянской земли.  Дома братья </a:t>
            </a:r>
          </a:p>
          <a:p>
            <a:r>
              <a:rPr lang="ru-RU" sz="2000" dirty="0" smtClean="0"/>
              <a:t>Говорили на славянском языке, а в школе шло обучение только на греческом. </a:t>
            </a:r>
          </a:p>
          <a:p>
            <a:r>
              <a:rPr lang="ru-RU" sz="2000" dirty="0" smtClean="0"/>
              <a:t>Младший брат Кирилл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мечтал</a:t>
            </a:r>
            <a:r>
              <a:rPr lang="ru-RU" sz="2000" dirty="0" smtClean="0"/>
              <a:t> написать книги, понятные славянам. Для этого нужно было придумать славянские буквы. Прошли годы. Братья выросли, выучились. Но мечта создать славянскую азбуку не покидала младшего брата. Он много работал. И вот азбука готова.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Мефодий Мора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3909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11188" y="6237288"/>
            <a:ext cx="265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b="1">
                <a:effectLst/>
                <a:latin typeface="Arial" charset="0"/>
              </a:rPr>
              <a:t>Мефодий Моравский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333375"/>
            <a:ext cx="799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Святой равноапостольный Мефодий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08400" y="1125538"/>
            <a:ext cx="51847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придумать – это полдела. Надо перевести с греческого на славянский книги, чтобы славянам было, что читать. Это оказалось трудным делом, и один Кирилл не мог с ним справиться. Ему стал помогать старший брат </a:t>
            </a: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Мефодий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Кирилл и </a:t>
            </a: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Мефодий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выполнили великое дело! Это произошло в 863 году.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Древнейшие славянские надписи и рукописи выполнены двумя графическими системами.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556792"/>
            <a:ext cx="6767016" cy="4444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4000" dirty="0"/>
              <a:t>Глаголицей (от. старославянского слова </a:t>
            </a:r>
            <a:r>
              <a:rPr lang="ru-RU" sz="4000" i="1" dirty="0" err="1"/>
              <a:t>глаголъ</a:t>
            </a:r>
            <a:r>
              <a:rPr lang="ru-RU" sz="4000" i="1" dirty="0"/>
              <a:t> - </a:t>
            </a:r>
            <a:r>
              <a:rPr lang="en-US" sz="4000" i="1" dirty="0"/>
              <a:t> </a:t>
            </a:r>
            <a:r>
              <a:rPr lang="ru-RU" sz="4000" i="1" dirty="0"/>
              <a:t>«речь»). </a:t>
            </a:r>
            <a:endParaRPr lang="ru-RU" sz="4000" dirty="0"/>
          </a:p>
          <a:p>
            <a:pPr>
              <a:lnSpc>
                <a:spcPct val="80000"/>
              </a:lnSpc>
            </a:pPr>
            <a:r>
              <a:rPr lang="ru-RU" sz="4000" dirty="0"/>
              <a:t>Многие ученые считают, что Константин, принявший в монашестве имя Кирилл, создал именно глаголицу, которая была известна его последователям под названием </a:t>
            </a:r>
            <a:r>
              <a:rPr lang="ru-RU" sz="4000" i="1" dirty="0"/>
              <a:t>кириллицы</a:t>
            </a:r>
            <a:r>
              <a:rPr lang="ru-RU" sz="1800" i="1" dirty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spAutoFit/>
          </a:bodyPr>
          <a:lstStyle/>
          <a:p>
            <a:pPr algn="l"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spAutoFit/>
          </a:bodyPr>
          <a:lstStyle/>
          <a:p>
            <a:pPr algn="l"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spAutoFit/>
          </a:bodyPr>
          <a:lstStyle/>
          <a:p>
            <a:pPr algn="l"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0825" y="5546725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just" eaLnBrk="0" hangingPunct="0">
              <a:defRPr/>
            </a:pPr>
            <a:r>
              <a:rPr lang="en-US" sz="2000" dirty="0" err="1">
                <a:effectLst/>
              </a:rPr>
              <a:t>Глаго́лица</a:t>
            </a:r>
            <a:r>
              <a:rPr lang="en-US" sz="2000" dirty="0">
                <a:effectLst/>
              </a:rPr>
              <a:t> — </a:t>
            </a:r>
            <a:r>
              <a:rPr lang="en-US" sz="2000" dirty="0" err="1">
                <a:effectLst/>
              </a:rPr>
              <a:t>одна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из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первых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наряду</a:t>
            </a:r>
            <a:r>
              <a:rPr lang="en-US" sz="2000" dirty="0">
                <a:effectLst/>
              </a:rPr>
              <a:t> с </a:t>
            </a:r>
            <a:r>
              <a:rPr lang="en-US" sz="2000" dirty="0" err="1">
                <a:effectLst/>
              </a:rPr>
              <a:t>кириллицей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славянских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азбук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Предполагается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что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именно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глаголицу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создал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славянский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просветитель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св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Константин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Кирилл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Философ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для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записи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церковных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текстов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на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славянском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языке</a:t>
            </a:r>
            <a:r>
              <a:rPr lang="ru-RU" sz="2000" dirty="0">
                <a:effectLst/>
              </a:rPr>
              <a:t>.</a:t>
            </a:r>
            <a:r>
              <a:rPr lang="en-US" sz="2000" dirty="0">
                <a:effectLst/>
              </a:rPr>
              <a:t> 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2" name="Picture 8" descr="250px-ZographensisColour"/>
          <p:cNvPicPr>
            <a:picLocks noChangeAspect="1" noChangeArrowheads="1"/>
          </p:cNvPicPr>
          <p:nvPr/>
        </p:nvPicPr>
        <p:blipFill>
          <a:blip r:embed="rId2" cstate="print"/>
          <a:srcRect b="13014"/>
          <a:stretch>
            <a:fillRect/>
          </a:stretch>
        </p:blipFill>
        <p:spPr bwMode="auto">
          <a:xfrm>
            <a:off x="179388" y="333375"/>
            <a:ext cx="37433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076825" y="188913"/>
            <a:ext cx="3313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Глаголица</a:t>
            </a:r>
          </a:p>
        </p:txBody>
      </p:sp>
      <p:pic>
        <p:nvPicPr>
          <p:cNvPr id="9224" name="Picture 8" descr="235895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268413"/>
            <a:ext cx="49688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95738" y="669925"/>
            <a:ext cx="493236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>
                <a:effectLst/>
              </a:rPr>
              <a:t>         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Старославянская азбука была составлена ученым Кириллом и его братом Мефодием по просьбе моравских князей. Она так и называется - кириллица. Это славянская азбука, в ней 43 буквы, (19 гласных). Каждая имеет своё название, похожее на обычные слова: А - аз, Б – буки, В - веди, Г – глаголь, Д – добро, Ж – живете, З - земля и так далее. Азбука – само название образовано от названия двух первых букв. На Руси кириллица получила распространение после принятия христианства (988г.) Славянский алфавит оказался прекрасно приспособленным к точной передаче звуков древнерусского языка. Эта азбука положена в основу нашего алфавита.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11638" y="188913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Кириллица</a:t>
            </a:r>
          </a:p>
        </p:txBody>
      </p:sp>
      <p:pic>
        <p:nvPicPr>
          <p:cNvPr id="10244" name="Picture 8" descr="s6254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37703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1052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Откуда пришла русская  АЗБУКА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Древнейшие славянские надписи и рукописи выполнены двумя графическими системами.</vt:lpstr>
      <vt:lpstr>Презентация PowerPoint</vt:lpstr>
      <vt:lpstr>Презентация PowerPoint</vt:lpstr>
      <vt:lpstr>Презентация PowerPoint</vt:lpstr>
      <vt:lpstr>Кирилица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Берестяные грамоты </vt:lpstr>
      <vt:lpstr>Грамоты мальчика Онфима </vt:lpstr>
      <vt:lpstr>Царь Пётр 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Кирилл и Мефодий</dc:title>
  <dc:creator>admin</dc:creator>
  <cp:lastModifiedBy>Samsung</cp:lastModifiedBy>
  <cp:revision>23</cp:revision>
  <dcterms:created xsi:type="dcterms:W3CDTF">2014-03-11T06:45:58Z</dcterms:created>
  <dcterms:modified xsi:type="dcterms:W3CDTF">2021-11-24T06:40:24Z</dcterms:modified>
</cp:coreProperties>
</file>