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74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228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51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9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367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565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6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66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8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60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8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8C29BE2-D299-4239-853C-1F8B8F31A262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A9EB18-A5EA-4817-A578-24DB23F331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21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9558"/>
            <a:ext cx="9144000" cy="29504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по литературному чтению </a:t>
            </a:r>
            <a:br>
              <a:rPr lang="ru-RU" dirty="0" smtClean="0"/>
            </a:br>
            <a:r>
              <a:rPr lang="ru-RU" dirty="0" smtClean="0"/>
              <a:t>на тему: Они защищали Родину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3437" y="4939518"/>
            <a:ext cx="4567451" cy="1655762"/>
          </a:xfrm>
        </p:spPr>
        <p:txBody>
          <a:bodyPr>
            <a:normAutofit/>
          </a:bodyPr>
          <a:lstStyle/>
          <a:p>
            <a:r>
              <a:rPr lang="ru-RU" dirty="0" smtClean="0"/>
              <a:t>Выполнила ученица 4 класса</a:t>
            </a:r>
          </a:p>
          <a:p>
            <a:r>
              <a:rPr lang="ru-RU" dirty="0" smtClean="0"/>
              <a:t>МОУ «Первомайская СШ»</a:t>
            </a:r>
          </a:p>
          <a:p>
            <a:r>
              <a:rPr lang="ru-RU" dirty="0" smtClean="0"/>
              <a:t>Герасимова Екатерина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3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970" y="59919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Вы, чьи широкие шинели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Напоминали паруса,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Чьи шпоры весело звенели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голоса,</a:t>
            </a:r>
          </a:p>
          <a:p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чьи глаза, как бриллианты,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На сердце оставляли след, -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Очаровательные франты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Минувших лет!</a:t>
            </a:r>
          </a:p>
          <a:p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Одним ожесточеньем воли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Вы брали сердце и скалу, -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Цари на каждом бранном поле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на балу.</a:t>
            </a:r>
          </a:p>
          <a:p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Вас охраняла длань Господня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сердце матери, - вчера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Малютки-мальчики, сегодня -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Офицера!</a:t>
            </a:r>
          </a:p>
          <a:p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Вам все вершины были малы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И мягок самый черствый хлеб,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О, молодые генералы</a:t>
            </a:r>
            <a:b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</a:br>
            <a:r>
              <a:rPr lang="ru-RU" b="0" i="0" dirty="0" smtClean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Своих судеб!</a:t>
            </a:r>
            <a:endParaRPr lang="ru-RU" b="0" i="0" dirty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7415" y="-40939"/>
            <a:ext cx="11273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Военачальники</a:t>
            </a:r>
          </a:p>
          <a:p>
            <a:pPr algn="ctr"/>
            <a:r>
              <a:rPr lang="ru-RU" sz="2800" dirty="0" smtClean="0"/>
              <a:t> Великой Отечественной войны (1812г. и 1941г.) </a:t>
            </a:r>
            <a:endParaRPr lang="ru-RU" sz="2800" dirty="0"/>
          </a:p>
        </p:txBody>
      </p:sp>
      <p:pic>
        <p:nvPicPr>
          <p:cNvPr id="1026" name="Picture 2" descr="https://suvorovkistysh.ru/wp-content/uploads/2018/04/Suvor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154" y="1076250"/>
            <a:ext cx="3160831" cy="237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05" y="3446873"/>
            <a:ext cx="1999661" cy="6401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791" y="3639403"/>
            <a:ext cx="2030144" cy="6401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1980" y="6336298"/>
            <a:ext cx="2274005" cy="6401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826" y="6307263"/>
            <a:ext cx="1676545" cy="640135"/>
          </a:xfrm>
          <a:prstGeom prst="rect">
            <a:avLst/>
          </a:prstGeom>
        </p:spPr>
      </p:pic>
      <p:pic>
        <p:nvPicPr>
          <p:cNvPr id="1028" name="Picture 4" descr="https://avatars.mds.yandex.net/get-zen_doc/3989805/pub_5fd4d2bb64f2df18972c54df_5fd4d3889480ec78dcc777a5/scale_120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13498" r="7438" b="4764"/>
          <a:stretch/>
        </p:blipFill>
        <p:spPr bwMode="auto">
          <a:xfrm>
            <a:off x="4470759" y="878605"/>
            <a:ext cx="2224585" cy="297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pp.userapi.com/c848624/v848624701/ce882/nePkFXuzhCI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9" t="3548" r="13661"/>
          <a:stretch/>
        </p:blipFill>
        <p:spPr bwMode="auto">
          <a:xfrm>
            <a:off x="5878742" y="4087008"/>
            <a:ext cx="1821478" cy="277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media/EMy48S2WoAA2Spm.jpg:larg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513" y="3879169"/>
            <a:ext cx="2934112" cy="257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805218"/>
            <a:ext cx="675564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cap="all" dirty="0" smtClean="0">
                <a:solidFill>
                  <a:srgbClr val="ED2324"/>
                </a:solidFill>
                <a:effectLst/>
                <a:latin typeface="Noto Serif"/>
              </a:rPr>
              <a:t>В</a:t>
            </a:r>
            <a:r>
              <a:rPr lang="ru-RU" b="0" i="0" dirty="0" smtClean="0">
                <a:solidFill>
                  <a:srgbClr val="3C3C3C"/>
                </a:solidFill>
                <a:effectLst/>
                <a:latin typeface="Noto Serif"/>
              </a:rPr>
              <a:t>еликий русский полководец, генералиссимус — участвовал в семи крупных войнах, выиграл 60 сражений и ни одного не проиграл.</a:t>
            </a:r>
          </a:p>
          <a:p>
            <a:r>
              <a:rPr lang="ru-RU" b="0" i="0" dirty="0" smtClean="0">
                <a:solidFill>
                  <a:srgbClr val="3C3C3C"/>
                </a:solidFill>
                <a:effectLst/>
                <a:latin typeface="Noto Serif"/>
              </a:rPr>
              <a:t>Суворов — не только самый знаменитый военачальник в российской военной истории, но и один из самых известных полководцев в мире. Замечательный стратег, превосходный тактик, Суворов был одновременно и мудрым военным наставником. За свою многолетнюю военную деятельность он воспитал первоклассные кадры высших офицеров русской армии.</a:t>
            </a:r>
          </a:p>
          <a:p>
            <a:r>
              <a:rPr lang="ru-RU" b="0" i="0" dirty="0" smtClean="0">
                <a:solidFill>
                  <a:srgbClr val="3C3C3C"/>
                </a:solidFill>
                <a:effectLst/>
                <a:latin typeface="Noto Serif"/>
              </a:rPr>
              <a:t>Александр Васильевич Суворов родился в 1730 году в семье дворянина, чьи взгляды и привычки сформировались на службе у Петра I. Рассказы отца о Петре Великом и о войне со шведами очаровали мальчика, и он, несмотря на слабость здоровья, малый рост и тщедушную фигуру, мечтал о военной карьере. Родственники весьма сомневались в самой возможности для него служить, но Суворов стал военным, пройдя путь от гвардейского солдата до генералиссимуса, участвуя в Семилетней войне в 1756–1762 годах, первой и второй Русско-турецких войнах, Польских походах 1768–1772 и 1794 годов, войнах с Францией.</a:t>
            </a:r>
            <a:endParaRPr lang="ru-RU" b="0" i="0" dirty="0">
              <a:solidFill>
                <a:srgbClr val="3C3C3C"/>
              </a:solidFill>
              <a:effectLst/>
              <a:latin typeface="Noto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98321" y="220443"/>
            <a:ext cx="5723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Александр Васильевич Суворов</a:t>
            </a:r>
            <a:endParaRPr lang="ru-RU" sz="3200" dirty="0"/>
          </a:p>
        </p:txBody>
      </p:sp>
      <p:pic>
        <p:nvPicPr>
          <p:cNvPr id="2050" name="Picture 2" descr="https://www.istmira.com/uploads/posts/2019-03/1552850673_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43" y="805218"/>
            <a:ext cx="4804011" cy="596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2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731" y="953028"/>
            <a:ext cx="61915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0" i="0" dirty="0" smtClean="0">
                <a:solidFill>
                  <a:srgbClr val="2A2A2C"/>
                </a:solidFill>
                <a:effectLst/>
                <a:latin typeface="open sans"/>
              </a:rPr>
              <a:t>Знаменитый полководец русской армии, министр, имеющий титул генерал-фельдмаршала, на счету которого десятки успешных сражений Отечественной войны 1812 года и военные походы за пределы России.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3731" y="245225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0" i="0" dirty="0" smtClean="0">
                <a:solidFill>
                  <a:srgbClr val="2A2A2C"/>
                </a:solidFill>
                <a:effectLst/>
                <a:latin typeface="open sans"/>
              </a:rPr>
              <a:t>Военная тактика, применяемая Михаилом Богдановичем в боях, критиковалась современниками, зато потомки оценили профессионализм великого российского стратега. Самоотверженность Барклая-де-Толли и преданность его России иллюстрируют слова военачальника о том, что он готов был пасть в сражении при Бородино, если это потребовалось бы для победы.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450263" y="368253"/>
            <a:ext cx="686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Михаил Богданович Барклай де Толли</a:t>
            </a:r>
            <a:endParaRPr lang="ru-RU" sz="3200" dirty="0"/>
          </a:p>
        </p:txBody>
      </p:sp>
      <p:pic>
        <p:nvPicPr>
          <p:cNvPr id="3074" name="Picture 2" descr="https://avatars.mds.yandex.net/get-zen_doc/49107/pub_5bc32f02e9bf0f00ac361f62_5bc332f5be2b3500ae839f0c/scale_24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5" t="1" r="11064" b="-4652"/>
          <a:stretch/>
        </p:blipFill>
        <p:spPr bwMode="auto">
          <a:xfrm>
            <a:off x="6441742" y="1637733"/>
            <a:ext cx="5172502" cy="42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5767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125" y="17426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A2A2C"/>
                </a:solidFill>
                <a:effectLst/>
                <a:latin typeface="open sans"/>
              </a:rPr>
              <a:t>Георгий Константинович Жуков - легендарный советский полководец,  маршал Советского Союза, который был одной из ключевых фигур Красной армии во время Великой Отечественной войны и впоследствии получил в народе прозвище «Маршал Победы». После смерти Иосифа Сталина в биографии Георгия Жукова появляются министерские должности – сначала он был первым заместителем Министра обороны СССР, затем сам возглавил это ведомство. Но в 1958 году Жуков исключен из Центрального Комитета Партии, лишен всех постов в армии и отправлен в принудительную отставку.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125" y="344168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0" i="0" dirty="0" smtClean="0">
                <a:solidFill>
                  <a:srgbClr val="2A2A2C"/>
                </a:solidFill>
                <a:effectLst/>
                <a:latin typeface="open sans"/>
              </a:rPr>
              <a:t>Биография Георгия Константиновича Жукова берет начало еще в конце 19 века. Он родился в деревушке </a:t>
            </a:r>
            <a:r>
              <a:rPr lang="ru-RU" b="0" i="0" dirty="0" err="1" smtClean="0">
                <a:solidFill>
                  <a:srgbClr val="2A2A2C"/>
                </a:solidFill>
                <a:effectLst/>
                <a:latin typeface="open sans"/>
              </a:rPr>
              <a:t>Стрелковка</a:t>
            </a:r>
            <a:r>
              <a:rPr lang="ru-RU" b="0" i="0" dirty="0" smtClean="0">
                <a:solidFill>
                  <a:srgbClr val="2A2A2C"/>
                </a:solidFill>
                <a:effectLst/>
                <a:latin typeface="open sans"/>
              </a:rPr>
              <a:t>, что в Калужской губернии. Георгий выходец из простой крестьянской семьи, поэтому образование получил только начальное – три класса церковно-приходской школы, которые окончил с отличием. Затем мальчика отправили в Москву, где он стал подмастерьем в небольшой скорняжной мастерской. К 13-ти годам он уже отличный мастер, но тяга к учебе не дает Жукову покоя, и подросток поступает на вечерние общеобразовательные курсы и получает аттестат зрелости.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45708" y="174263"/>
            <a:ext cx="5659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Георгий Константинович Жуков</a:t>
            </a:r>
            <a:endParaRPr lang="ru-RU" sz="3200" dirty="0"/>
          </a:p>
        </p:txBody>
      </p:sp>
      <p:pic>
        <p:nvPicPr>
          <p:cNvPr id="4098" name="Picture 2" descr="https://warspro.ru/wp-content/uploads/2018/08/431898fe1b40c38876caaa025573cfe1_RSZ_6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049" y="759038"/>
            <a:ext cx="4449093" cy="599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69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04" y="1699611"/>
            <a:ext cx="43081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A2A2C"/>
                </a:solidFill>
                <a:effectLst/>
                <a:latin typeface="open sans"/>
              </a:rPr>
              <a:t>Мало на свете людей, которые не знают, за какие заслуги Михаил Илларионович получил лавры почета. Этому храброму человеку воспевал дифирамбы не только Александр Сергеевич Пушкин, но также Державин, Жуковский и другие гении литературы. Фельдмаршал, будто обладая даром предвидения, одержал сокрушительную победу в Бородинском сражении, избавив Российскую империю от замыслов Наполеона Бонапарта.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96428" y="355880"/>
            <a:ext cx="4564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0" i="0" dirty="0" smtClean="0">
                <a:solidFill>
                  <a:srgbClr val="000000"/>
                </a:solidFill>
                <a:effectLst/>
                <a:latin typeface="Linux Libertine"/>
              </a:rPr>
              <a:t>Михаил Илларионович</a:t>
            </a:r>
            <a:endParaRPr lang="ru-RU" sz="32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3864" y="355880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0" i="0" dirty="0" smtClean="0">
                <a:solidFill>
                  <a:srgbClr val="000000"/>
                </a:solidFill>
                <a:effectLst/>
                <a:latin typeface="Linux Libertine"/>
              </a:rPr>
              <a:t>Кутузов</a:t>
            </a:r>
            <a:endParaRPr lang="ru-RU" sz="3200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pic>
        <p:nvPicPr>
          <p:cNvPr id="5122" name="Picture 2" descr="https://avatars.mds.yandex.net/get-zen_doc/1132604/pub_5cec9d2aff502c00b54f7271_5cec9f44e8e6c800b2e2048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86" y="940655"/>
            <a:ext cx="3805711" cy="527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868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334" y="569880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002135"/>
                </a:solidFill>
                <a:effectLst/>
                <a:latin typeface="Roboto"/>
              </a:rPr>
              <a:t>Вечный огонь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Минули двадцатого века года,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Стирается память… Но знаю,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Я помню, я вижу везде и всегда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Российское небо – над нами.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Его озаряет священный огонь,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Что в сердце пылает столицы.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Гранит монумента с геройской звездой,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А свыше – твердыни бойницы.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Никольская, Спасская башни стены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Стократ принимали парады,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Свидетели самой безбожной войны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Святые иконы – преградой.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Ковалась Победа в тревожные дни,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История, русская слава…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Гранитные бюсты – «народа вожди»,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Вершители судеб державы…</a:t>
            </a:r>
          </a:p>
          <a:p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В гражданскую, дико кромсая страну,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Трагедию мы разделили.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Безмерную чашу до дна — чью вину? —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</a:br>
            <a:r>
              <a:rPr lang="ru-RU" b="0" i="0" dirty="0" smtClean="0">
                <a:solidFill>
                  <a:srgbClr val="222222"/>
                </a:solidFill>
                <a:effectLst/>
                <a:latin typeface="Roboto"/>
              </a:rPr>
              <a:t>За нашу планету допили…</a:t>
            </a:r>
            <a:endParaRPr lang="ru-RU" b="0" i="0" dirty="0">
              <a:solidFill>
                <a:srgbClr val="222222"/>
              </a:solidFill>
              <a:effectLst/>
              <a:latin typeface="Roboto"/>
            </a:endParaRPr>
          </a:p>
        </p:txBody>
      </p:sp>
      <p:pic>
        <p:nvPicPr>
          <p:cNvPr id="6146" name="Picture 2" descr="https://im0-tub-ru.yandex.net/i?id=1d4137021c750c5331457619fc8b54e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132" y="1577018"/>
            <a:ext cx="6522647" cy="435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887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2448" y="2620370"/>
            <a:ext cx="7960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Спасибо за внимание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5106058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3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Тема3" id="{680C1581-BA45-457B-BAB5-9A0759C25BAE}" vid="{1420890A-699B-4E87-9638-16ECDAD132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91</TotalTime>
  <Words>260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Linux Libertine</vt:lpstr>
      <vt:lpstr>Noto Serif</vt:lpstr>
      <vt:lpstr>open sans</vt:lpstr>
      <vt:lpstr>Roboto</vt:lpstr>
      <vt:lpstr>Тема3</vt:lpstr>
      <vt:lpstr>Презентация по литературному чтению  на тему: Они защищали Родину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мама</cp:lastModifiedBy>
  <cp:revision>9</cp:revision>
  <dcterms:created xsi:type="dcterms:W3CDTF">2021-04-12T14:45:34Z</dcterms:created>
  <dcterms:modified xsi:type="dcterms:W3CDTF">2021-04-12T16:17:17Z</dcterms:modified>
</cp:coreProperties>
</file>