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notesMasterIdLst>
    <p:notesMasterId r:id="rId43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98" r:id="rId18"/>
    <p:sldId id="299" r:id="rId19"/>
    <p:sldId id="300" r:id="rId20"/>
    <p:sldId id="301" r:id="rId21"/>
    <p:sldId id="295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4" r:id="rId39"/>
    <p:sldId id="293" r:id="rId40"/>
    <p:sldId id="302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F97BE1"/>
    <a:srgbClr val="CCFFCC"/>
    <a:srgbClr val="99FF99"/>
    <a:srgbClr val="2A0EA2"/>
    <a:srgbClr val="FBAFED"/>
    <a:srgbClr val="CC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83EF8-DEE6-4896-8D33-9F24FAA60CA4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E891-3FB2-4F1F-AF41-B5C133730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0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E891-3FB2-4F1F-AF41-B5C133730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18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FDB6F4-8779-460A-BDC5-EF17B3AA1954}" type="slidenum">
              <a:rPr lang="ru-RU">
                <a:cs typeface="msmincho"/>
              </a:rPr>
              <a:pPr/>
              <a:t>13</a:t>
            </a:fld>
            <a:endParaRPr lang="ru-RU">
              <a:cs typeface="msmincho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148" y="4625629"/>
            <a:ext cx="4608484" cy="3478386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95CDCD-B34A-4AF8-BBE5-DA261BD4B948}" type="slidenum">
              <a:rPr lang="ru-RU">
                <a:cs typeface="msmincho"/>
              </a:rPr>
              <a:pPr/>
              <a:t>14</a:t>
            </a:fld>
            <a:endParaRPr lang="ru-RU">
              <a:cs typeface="msmincho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148" y="4625629"/>
            <a:ext cx="4608484" cy="3734987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Ответьте на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FCD9-C977-4C2A-BCAA-294F4B23B79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сказку, которая</a:t>
            </a:r>
            <a:r>
              <a:rPr lang="ru-RU" baseline="0" dirty="0" smtClean="0"/>
              <a:t> начинается со следующих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FCD9-C977-4C2A-BCAA-294F4B23B79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Назови сказку, которая</a:t>
            </a:r>
            <a:r>
              <a:rPr lang="ru-RU" baseline="0" dirty="0" smtClean="0"/>
              <a:t> начинается со следующих слов.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FCD9-C977-4C2A-BCAA-294F4B23B79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356C-E51B-4094-A088-303E96AA5665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FD7D-5AA9-4756-BAB7-D1752B2F3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"/>
          <p:cNvGrpSpPr>
            <a:grpSpLocks/>
          </p:cNvGrpSpPr>
          <p:nvPr/>
        </p:nvGrpSpPr>
        <p:grpSpPr bwMode="auto">
          <a:xfrm rot="5400000">
            <a:off x="6119172" y="3809335"/>
            <a:ext cx="1514168" cy="4222800"/>
            <a:chOff x="654" y="3599"/>
            <a:chExt cx="2880" cy="5760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811" y="131428"/>
            <a:ext cx="1470869" cy="6546391"/>
          </a:xfrm>
          <a:prstGeom prst="rect">
            <a:avLst/>
          </a:prstGeom>
          <a:solidFill>
            <a:srgbClr val="CCC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464489" y="3391102"/>
            <a:ext cx="3463255" cy="1028952"/>
            <a:chOff x="115832850" y="109208217"/>
            <a:chExt cx="1500195" cy="2917997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15879321" y="109772466"/>
              <a:ext cx="1453724" cy="23537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5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omic Sans MS" pitchFamily="66" charset="0"/>
                  <a:ea typeface="Cambria Math" pitchFamily="18" charset="0"/>
                  <a:cs typeface="Arial" pitchFamily="34" charset="0"/>
                </a:rPr>
                <a:t>Автор: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omic Sans MS" pitchFamily="66" charset="0"/>
                  <a:cs typeface="Arial" pitchFamily="34" charset="0"/>
                </a:rPr>
                <a:t> Иванчикова Е.А.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5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solidFill>
                    <a:srgbClr val="2A0EA2"/>
                  </a:solidFill>
                  <a:latin typeface="Comic Sans MS" pitchFamily="66" charset="0"/>
                  <a:cs typeface="Arial" pitchFamily="34" charset="0"/>
                </a:rPr>
                <a:t>учитель начальных </a:t>
              </a:r>
              <a:r>
                <a:rPr lang="ru-RU" sz="1400" b="1" dirty="0" smtClean="0">
                  <a:solidFill>
                    <a:srgbClr val="2A0EA2"/>
                  </a:solidFill>
                  <a:latin typeface="Comic Sans MS" pitchFamily="66" charset="0"/>
                  <a:cs typeface="Arial" pitchFamily="34" charset="0"/>
                </a:rPr>
                <a:t>классов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15832850" y="109208217"/>
              <a:ext cx="1453724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920230" y="1590491"/>
            <a:ext cx="6825304" cy="1481367"/>
            <a:chOff x="110368453" y="106155322"/>
            <a:chExt cx="7277667" cy="928532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10368453" y="106155322"/>
              <a:ext cx="7277667" cy="92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Применение информационных технологий для развития познавательной активности и творческих способностей обучающихся </a:t>
              </a: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lang="ru-RU" sz="22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11246466" y="106269567"/>
              <a:ext cx="5434623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427984" y="6307931"/>
            <a:ext cx="244827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cs typeface="Arial" pitchFamily="34" charset="0"/>
              </a:rPr>
              <a:t>П. Первомайский,2016г.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984499" y="323797"/>
            <a:ext cx="6835965" cy="1017025"/>
            <a:chOff x="115832850" y="107782767"/>
            <a:chExt cx="1453724" cy="522509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15832850" y="107782768"/>
              <a:ext cx="1453724" cy="5225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A0EA2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Муниципальное  образовательное учреждение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«Первомайская 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средняя школа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» 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A0EA2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Ясногорского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района Тульской области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A0EA2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115832850" y="107782767"/>
              <a:ext cx="1453724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A0EA2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88" y="2773363"/>
            <a:ext cx="3700463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142844" y="1214422"/>
            <a:ext cx="1514168" cy="2639250"/>
            <a:chOff x="654" y="3599"/>
            <a:chExt cx="2880" cy="5760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721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60000"/>
          </a:blip>
          <a:srcRect/>
          <a:stretch>
            <a:fillRect/>
          </a:stretch>
        </p:blipFill>
        <p:spPr>
          <a:xfrm>
            <a:off x="468313" y="836613"/>
            <a:ext cx="8064500" cy="45370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5219700" y="836613"/>
            <a:ext cx="33131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ЕСТЬ КТО?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785233" y="1285860"/>
            <a:ext cx="588594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5000636"/>
            <a:ext cx="528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Это Нюся, Пушок и </a:t>
            </a:r>
            <a:r>
              <a:rPr lang="ru-RU" sz="2800" b="1" dirty="0" err="1" smtClean="0">
                <a:solidFill>
                  <a:prstClr val="black"/>
                </a:solidFill>
              </a:rPr>
              <a:t>Мурзик</a:t>
            </a:r>
            <a:r>
              <a:rPr lang="ru-RU" sz="2800" b="1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Нюся и </a:t>
            </a:r>
            <a:r>
              <a:rPr lang="ru-RU" sz="2800" b="1" dirty="0" err="1" smtClean="0">
                <a:solidFill>
                  <a:prstClr val="black"/>
                </a:solidFill>
              </a:rPr>
              <a:t>Мурзик</a:t>
            </a:r>
            <a:r>
              <a:rPr lang="ru-RU" sz="2800" b="1" dirty="0" smtClean="0">
                <a:solidFill>
                  <a:prstClr val="black"/>
                </a:solidFill>
              </a:rPr>
              <a:t> не полосатые.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Справа от Нюси сидит Пушок.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143636" y="3854239"/>
            <a:ext cx="152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Пушок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00496" y="4000504"/>
            <a:ext cx="1244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Нюся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00232" y="3714752"/>
            <a:ext cx="1547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Мурзик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857224" y="214290"/>
            <a:ext cx="75596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4786322"/>
            <a:ext cx="56436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Это Маша, </a:t>
            </a:r>
            <a:r>
              <a:rPr lang="ru-RU" sz="2800" b="1" dirty="0" err="1" smtClean="0"/>
              <a:t>Марфуша</a:t>
            </a:r>
            <a:r>
              <a:rPr lang="ru-RU" sz="2800" b="1" dirty="0" smtClean="0"/>
              <a:t> и Матрёша.  </a:t>
            </a:r>
          </a:p>
          <a:p>
            <a:pPr algn="just"/>
            <a:r>
              <a:rPr lang="ru-RU" sz="2800" b="1" dirty="0" smtClean="0"/>
              <a:t>Маша с бантиком. </a:t>
            </a:r>
          </a:p>
          <a:p>
            <a:pPr algn="just"/>
            <a:r>
              <a:rPr lang="ru-RU" sz="2800" b="1" dirty="0" smtClean="0"/>
              <a:t>У Матрёши платье в горошек.  </a:t>
            </a:r>
          </a:p>
          <a:p>
            <a:pPr algn="just"/>
            <a:r>
              <a:rPr lang="ru-RU" sz="2800" b="1" dirty="0" smtClean="0"/>
              <a:t>А слева от </a:t>
            </a:r>
            <a:r>
              <a:rPr lang="ru-RU" sz="2800" b="1" dirty="0" err="1" smtClean="0"/>
              <a:t>Марфуши</a:t>
            </a:r>
            <a:r>
              <a:rPr lang="ru-RU" sz="2800" b="1" dirty="0" smtClean="0"/>
              <a:t> стоит Маша. </a:t>
            </a:r>
            <a:endParaRPr lang="ru-RU" sz="2800" b="1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51275" y="4278323"/>
            <a:ext cx="1335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Маша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95963" y="4272985"/>
            <a:ext cx="20102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Марфуша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116003" y="4272985"/>
            <a:ext cx="2052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Матрёша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/>
        </p:nvGraphicFramePr>
        <p:xfrm>
          <a:off x="214282" y="2476407"/>
          <a:ext cx="8640729" cy="4341581"/>
        </p:xfrm>
        <a:graphic>
          <a:graphicData uri="http://schemas.openxmlformats.org/drawingml/2006/table">
            <a:tbl>
              <a:tblPr/>
              <a:tblGrid>
                <a:gridCol w="4321858"/>
                <a:gridCol w="4318871"/>
              </a:tblGrid>
              <a:tr h="1167851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6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 </a:t>
                      </a:r>
                      <a:r>
                        <a:rPr kumimoji="0" lang="ru-RU" sz="7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 </a:t>
                      </a:r>
                      <a:r>
                        <a:rPr kumimoji="0" lang="ru-RU" sz="7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тр....ва</a:t>
                      </a:r>
                      <a:endParaRPr kumimoji="0" lang="ru-RU" sz="7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105553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7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гр....да</a:t>
                      </a:r>
                    </a:p>
                  </a:txBody>
                  <a:tcPr marL="84664" marR="84664" marT="111154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8164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80747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80747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67851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6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  </a:t>
                      </a:r>
                      <a:r>
                        <a:rPr kumimoji="0" lang="ru-RU" sz="7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в....дро</a:t>
                      </a:r>
                    </a:p>
                  </a:txBody>
                  <a:tcPr marL="84664" marR="84664" marT="105553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7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др....ва</a:t>
                      </a:r>
                      <a:endParaRPr kumimoji="0" lang="ru-RU" sz="7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111154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0501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80747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80747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45226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6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  </a:t>
                      </a:r>
                      <a:r>
                        <a:rPr kumimoji="0" lang="ru-RU" sz="7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mincho"/>
                          <a:cs typeface="msmincho"/>
                        </a:rPr>
                        <a:t>п....ла</a:t>
                      </a:r>
                    </a:p>
                  </a:txBody>
                  <a:tcPr marL="84664" marR="84664" marT="105553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2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9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7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4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smincho"/>
                          <a:cs typeface="msmincho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mincho"/>
                        <a:cs typeface="msmincho"/>
                      </a:endParaRPr>
                    </a:p>
                  </a:txBody>
                  <a:tcPr marL="84664" marR="84664" marT="80747" marB="4953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382" name="AutoShape 39"/>
          <p:cNvSpPr>
            <a:spLocks noChangeArrowheads="1"/>
          </p:cNvSpPr>
          <p:nvPr/>
        </p:nvSpPr>
        <p:spPr bwMode="auto">
          <a:xfrm>
            <a:off x="809415" y="-33601"/>
            <a:ext cx="5757002" cy="2666254"/>
          </a:xfrm>
          <a:prstGeom prst="cloudCallout">
            <a:avLst>
              <a:gd name="adj1" fmla="val -4977"/>
              <a:gd name="adj2" fmla="val 41597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</a:endParaRP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846750" y="952594"/>
            <a:ext cx="846749" cy="952593"/>
          </a:xfrm>
          <a:prstGeom prst="bevel">
            <a:avLst>
              <a:gd name="adj" fmla="val 12500"/>
            </a:avLst>
          </a:prstGeom>
          <a:solidFill>
            <a:srgbClr val="DDB057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7480" rIns="90000" bIns="45000" anchor="ctr"/>
          <a:lstStyle/>
          <a:p>
            <a:pPr algn="ct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DC2300"/>
                </a:solidFill>
                <a:ea typeface="msmincho"/>
              </a:rPr>
              <a:t>а</a:t>
            </a:r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1693500" y="1333967"/>
            <a:ext cx="846750" cy="952594"/>
          </a:xfrm>
          <a:prstGeom prst="bevel">
            <a:avLst>
              <a:gd name="adj" fmla="val 12500"/>
            </a:avLst>
          </a:prstGeom>
          <a:solidFill>
            <a:srgbClr val="DDB057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7480" rIns="90000" bIns="45000" anchor="ctr"/>
          <a:lstStyle/>
          <a:p>
            <a:pPr algn="ct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DC2300"/>
                </a:solidFill>
                <a:ea typeface="msmincho"/>
              </a:rPr>
              <a:t>я</a:t>
            </a:r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2540249" y="571220"/>
            <a:ext cx="846749" cy="952594"/>
          </a:xfrm>
          <a:prstGeom prst="bevel">
            <a:avLst>
              <a:gd name="adj" fmla="val 12500"/>
            </a:avLst>
          </a:prstGeom>
          <a:solidFill>
            <a:srgbClr val="DDB057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7480" rIns="90000" bIns="45000" anchor="ctr"/>
          <a:lstStyle/>
          <a:p>
            <a:pPr algn="ct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DC2300"/>
                </a:solidFill>
                <a:ea typeface="msmincho"/>
              </a:rPr>
              <a:t>о</a:t>
            </a:r>
          </a:p>
        </p:txBody>
      </p:sp>
      <p:sp>
        <p:nvSpPr>
          <p:cNvPr id="7211" name="AutoShape 43"/>
          <p:cNvSpPr>
            <a:spLocks noChangeArrowheads="1"/>
          </p:cNvSpPr>
          <p:nvPr/>
        </p:nvSpPr>
        <p:spPr bwMode="auto">
          <a:xfrm>
            <a:off x="4402501" y="571220"/>
            <a:ext cx="846750" cy="952594"/>
          </a:xfrm>
          <a:prstGeom prst="bevel">
            <a:avLst>
              <a:gd name="adj" fmla="val 12500"/>
            </a:avLst>
          </a:prstGeom>
          <a:solidFill>
            <a:srgbClr val="DDB057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7480" rIns="90000" bIns="45000" anchor="ctr"/>
          <a:lstStyle/>
          <a:p>
            <a:pPr algn="ct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DC2300"/>
                </a:solidFill>
                <a:ea typeface="msmincho"/>
              </a:rPr>
              <a:t>и</a:t>
            </a:r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3433294" y="1233164"/>
            <a:ext cx="846749" cy="952594"/>
          </a:xfrm>
          <a:prstGeom prst="bevel">
            <a:avLst>
              <a:gd name="adj" fmla="val 12500"/>
            </a:avLst>
          </a:prstGeom>
          <a:solidFill>
            <a:srgbClr val="DDB057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7480" rIns="90000" bIns="45000" anchor="ctr"/>
          <a:lstStyle/>
          <a:p>
            <a:pPr algn="ct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>
                <a:solidFill>
                  <a:srgbClr val="DC2300"/>
                </a:solidFill>
                <a:ea typeface="msmincho"/>
              </a:rPr>
              <a:t>е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72264" y="274638"/>
            <a:ext cx="2428892" cy="201135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Русский язык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Работа над словами с безударной гласной в корне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934 0.2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531E-6 -1.25429E-6 L 0.41679 0.1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2E-6 -2.57717E-6 L -0.23649 0.41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34132 0.525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857E-6 -1.26409E-6 L -0.34248 0.747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nimBg="1"/>
      <p:bldP spid="7209" grpId="0" animBg="1"/>
      <p:bldP spid="7210" grpId="0" animBg="1"/>
      <p:bldP spid="7211" grpId="0" animBg="1"/>
      <p:bldP spid="72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024" y="152886"/>
            <a:ext cx="7807419" cy="913952"/>
          </a:xfrm>
        </p:spPr>
        <p:txBody>
          <a:bodyPr tIns="2520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i="1" dirty="0" smtClean="0">
                <a:solidFill>
                  <a:srgbClr val="0062AC"/>
                </a:solidFill>
              </a:rPr>
              <a:t>Сделай правильный выбор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72023" y="1448211"/>
            <a:ext cx="8471977" cy="5181301"/>
          </a:xfrm>
        </p:spPr>
        <p:txBody>
          <a:bodyPr>
            <a:normAutofit lnSpcReduction="10000"/>
          </a:bodyPr>
          <a:lstStyle/>
          <a:p>
            <a:pPr marL="431800" indent="-32385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 smtClean="0"/>
              <a:t>Б(</a:t>
            </a:r>
            <a:r>
              <a:rPr lang="ru-RU" sz="4800" dirty="0" err="1" smtClean="0"/>
              <a:t>е,и</a:t>
            </a:r>
            <a:r>
              <a:rPr lang="ru-RU" sz="4800" dirty="0" smtClean="0"/>
              <a:t>)жать, см(</a:t>
            </a:r>
            <a:r>
              <a:rPr lang="ru-RU" sz="4800" dirty="0" err="1" smtClean="0"/>
              <a:t>а,о</a:t>
            </a:r>
            <a:r>
              <a:rPr lang="ru-RU" sz="4800" dirty="0" smtClean="0"/>
              <a:t>)</a:t>
            </a:r>
            <a:r>
              <a:rPr lang="ru-RU" sz="4800" dirty="0" err="1" smtClean="0"/>
              <a:t>трела</a:t>
            </a:r>
            <a:r>
              <a:rPr lang="ru-RU" sz="4800" dirty="0" smtClean="0"/>
              <a:t> </a:t>
            </a:r>
          </a:p>
          <a:p>
            <a:pPr marL="431800" indent="-32385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 smtClean="0"/>
              <a:t> гл(</a:t>
            </a:r>
            <a:r>
              <a:rPr lang="ru-RU" sz="4800" dirty="0" err="1" smtClean="0"/>
              <a:t>е,я,и</a:t>
            </a:r>
            <a:r>
              <a:rPr lang="ru-RU" sz="4800" dirty="0" smtClean="0"/>
              <a:t> )деть, с(</a:t>
            </a:r>
            <a:r>
              <a:rPr lang="ru-RU" sz="4800" dirty="0" err="1" smtClean="0"/>
              <a:t>е,и</a:t>
            </a:r>
            <a:r>
              <a:rPr lang="ru-RU" sz="4800" dirty="0" smtClean="0"/>
              <a:t>)</a:t>
            </a:r>
            <a:r>
              <a:rPr lang="ru-RU" sz="4800" dirty="0" err="1" smtClean="0"/>
              <a:t>нева</a:t>
            </a:r>
            <a:r>
              <a:rPr lang="ru-RU" sz="4800" dirty="0" smtClean="0"/>
              <a:t>,</a:t>
            </a:r>
          </a:p>
          <a:p>
            <a:pPr marL="431800" indent="-32385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 err="1" smtClean="0"/>
              <a:t>просл</a:t>
            </a:r>
            <a:r>
              <a:rPr lang="ru-RU" sz="4800" dirty="0" smtClean="0"/>
              <a:t>(</a:t>
            </a:r>
            <a:r>
              <a:rPr lang="ru-RU" sz="4800" dirty="0" err="1" smtClean="0"/>
              <a:t>и,е,я</a:t>
            </a:r>
            <a:r>
              <a:rPr lang="ru-RU" sz="4800" dirty="0" smtClean="0"/>
              <a:t>) </a:t>
            </a:r>
            <a:r>
              <a:rPr lang="ru-RU" sz="4800" dirty="0" err="1" smtClean="0"/>
              <a:t>дить</a:t>
            </a:r>
            <a:r>
              <a:rPr lang="ru-RU" sz="4800" dirty="0" smtClean="0"/>
              <a:t>,  сл(</a:t>
            </a:r>
            <a:r>
              <a:rPr lang="ru-RU" sz="4800" dirty="0" err="1" smtClean="0"/>
              <a:t>о,а</a:t>
            </a:r>
            <a:r>
              <a:rPr lang="ru-RU" sz="4800" dirty="0" smtClean="0"/>
              <a:t>)</a:t>
            </a:r>
            <a:r>
              <a:rPr lang="ru-RU" sz="4800" dirty="0" err="1" smtClean="0"/>
              <a:t>вечко</a:t>
            </a:r>
            <a:r>
              <a:rPr lang="ru-RU" sz="4800" dirty="0" smtClean="0"/>
              <a:t>, </a:t>
            </a:r>
            <a:r>
              <a:rPr lang="ru-RU" sz="4800" dirty="0" err="1" smtClean="0"/>
              <a:t>прин</a:t>
            </a:r>
            <a:r>
              <a:rPr lang="ru-RU" sz="4800" dirty="0" smtClean="0"/>
              <a:t>(</a:t>
            </a:r>
            <a:r>
              <a:rPr lang="ru-RU" sz="4800" dirty="0" err="1" smtClean="0"/>
              <a:t>и,е</a:t>
            </a:r>
            <a:r>
              <a:rPr lang="ru-RU" sz="4800" dirty="0" smtClean="0"/>
              <a:t>) </a:t>
            </a:r>
            <a:r>
              <a:rPr lang="ru-RU" sz="4800" dirty="0" err="1" smtClean="0"/>
              <a:t>сти</a:t>
            </a:r>
            <a:r>
              <a:rPr lang="ru-RU" sz="4800" dirty="0" smtClean="0"/>
              <a:t>, </a:t>
            </a:r>
            <a:r>
              <a:rPr lang="ru-RU" sz="4800" dirty="0" err="1" smtClean="0"/>
              <a:t>п</a:t>
            </a:r>
            <a:r>
              <a:rPr lang="ru-RU" sz="4800" dirty="0" smtClean="0"/>
              <a:t>(</a:t>
            </a:r>
            <a:r>
              <a:rPr lang="ru-RU" sz="4800" dirty="0" err="1" smtClean="0"/>
              <a:t>а,о</a:t>
            </a:r>
            <a:r>
              <a:rPr lang="ru-RU" sz="4800" dirty="0" smtClean="0"/>
              <a:t>) стух.</a:t>
            </a:r>
          </a:p>
          <a:p>
            <a:pPr marL="431800" indent="-32385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i="1" dirty="0" smtClean="0">
                <a:solidFill>
                  <a:srgbClr val="FF0000"/>
                </a:solidFill>
              </a:rPr>
              <a:t>Если буква гласная вызвала сомнение -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Ты её немедленно ставь под ударение.</a:t>
            </a:r>
          </a:p>
          <a:p>
            <a:pPr marL="431800" indent="-323850" eaLnBrk="1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85852" y="135729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e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138355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o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2169375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я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2169375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и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00037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е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364331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o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364331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e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4312515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а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2492896"/>
            <a:ext cx="802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 по сказкам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_85aa2_75eb4ed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3429000"/>
            <a:ext cx="3539977" cy="3642322"/>
          </a:xfrm>
          <a:prstGeom prst="rect">
            <a:avLst/>
          </a:prstGeom>
        </p:spPr>
      </p:pic>
      <p:pic>
        <p:nvPicPr>
          <p:cNvPr id="9" name="Рисунок 8" descr="лисич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09120"/>
            <a:ext cx="1800200" cy="2204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1052736"/>
            <a:ext cx="680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Урок литературного чтения  во 2 классе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19872" y="5589240"/>
            <a:ext cx="230425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мышка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5517232"/>
            <a:ext cx="7920880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Кто помог сестре спасти брата в сказке «Гуси - лебеди»?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4437112"/>
            <a:ext cx="309634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платочек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3284984"/>
            <a:ext cx="309634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>
                <a:solidFill>
                  <a:srgbClr val="7030A0"/>
                </a:solidFill>
              </a:rPr>
              <a:t>и</a:t>
            </a:r>
            <a:r>
              <a:rPr lang="ru-RU" sz="4200" b="1" i="1" dirty="0" smtClean="0">
                <a:solidFill>
                  <a:srgbClr val="7030A0"/>
                </a:solidFill>
              </a:rPr>
              <a:t>з топора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6" y="2132856"/>
            <a:ext cx="597666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>
                <a:solidFill>
                  <a:srgbClr val="7030A0"/>
                </a:solidFill>
              </a:rPr>
              <a:t>б</a:t>
            </a:r>
            <a:r>
              <a:rPr lang="ru-RU" sz="4200" b="1" i="1" dirty="0" smtClean="0">
                <a:solidFill>
                  <a:srgbClr val="7030A0"/>
                </a:solidFill>
              </a:rPr>
              <a:t>обовым зёрнышком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980728"/>
            <a:ext cx="230425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кашей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132856"/>
            <a:ext cx="705678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Чем подавился петушок?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284984"/>
            <a:ext cx="705678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Из чего варил кашу солдат?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293096"/>
            <a:ext cx="806489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Что обещали купить родители дочке в сказке «Гуси - лебеди»?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980728"/>
            <a:ext cx="705678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i="1" dirty="0" smtClean="0">
                <a:solidFill>
                  <a:srgbClr val="7030A0"/>
                </a:solidFill>
              </a:rPr>
              <a:t>Чем угощала лиса журавля?</a:t>
            </a:r>
            <a:endParaRPr lang="ru-RU" sz="4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5" grpId="1" animBg="1"/>
      <p:bldP spid="13" grpId="0" animBg="1"/>
      <p:bldP spid="12" grpId="0" animBg="1"/>
      <p:bldP spid="11" grpId="0" animBg="1"/>
      <p:bldP spid="10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332656"/>
            <a:ext cx="349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Угадай сказку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00808"/>
            <a:ext cx="92082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/>
              <a:t>     Жили –были бабушка –старушка,  внучка – </a:t>
            </a:r>
          </a:p>
          <a:p>
            <a:r>
              <a:rPr lang="ru-RU" sz="3500" b="1" dirty="0" smtClean="0"/>
              <a:t>хохотушка, курочка – </a:t>
            </a:r>
            <a:r>
              <a:rPr lang="ru-RU" sz="3500" b="1" dirty="0" err="1" smtClean="0"/>
              <a:t>клохтушка</a:t>
            </a:r>
            <a:r>
              <a:rPr lang="ru-RU" sz="3500" b="1" dirty="0" smtClean="0"/>
              <a:t> и мышка –</a:t>
            </a:r>
          </a:p>
          <a:p>
            <a:r>
              <a:rPr lang="ru-RU" sz="3500" b="1" dirty="0" smtClean="0"/>
              <a:t>норушка. Каждый день они ходили за водой. </a:t>
            </a:r>
          </a:p>
          <a:p>
            <a:r>
              <a:rPr lang="ru-RU" sz="3500" b="1" dirty="0" smtClean="0"/>
              <a:t>У бабушки были вёдра большие, у внучки –</a:t>
            </a:r>
          </a:p>
          <a:p>
            <a:r>
              <a:rPr lang="ru-RU" sz="3500" b="1" dirty="0" smtClean="0"/>
              <a:t> поменьше, у курочки – с огурчик, у мышки – </a:t>
            </a:r>
          </a:p>
          <a:p>
            <a:r>
              <a:rPr lang="ru-RU" sz="3500" b="1" dirty="0" smtClean="0"/>
              <a:t>с напёрсток. </a:t>
            </a:r>
            <a:endParaRPr lang="ru-RU" sz="3500" b="1" dirty="0"/>
          </a:p>
        </p:txBody>
      </p:sp>
      <p:pic>
        <p:nvPicPr>
          <p:cNvPr id="9" name="Рисунок 8" descr="u_straha_glaz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052736"/>
            <a:ext cx="6096000" cy="396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5301208"/>
            <a:ext cx="499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A37"/>
                </a:solidFill>
                <a:latin typeface="Monotype Corsiva" pitchFamily="66" charset="0"/>
              </a:rPr>
              <a:t>«У страха глаза велики».</a:t>
            </a:r>
            <a:endParaRPr lang="ru-RU" sz="4000" b="1" dirty="0">
              <a:solidFill>
                <a:srgbClr val="007A37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332656"/>
            <a:ext cx="349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Угадай сказку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89756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/>
              <a:t>     Жили –были петушок и курочка. Петушок </a:t>
            </a:r>
          </a:p>
          <a:p>
            <a:r>
              <a:rPr lang="ru-RU" sz="3500" b="1" dirty="0" smtClean="0"/>
              <a:t>всё торопился, а курочка знай себе </a:t>
            </a:r>
            <a:r>
              <a:rPr lang="ru-RU" sz="3500" b="1" dirty="0" err="1" smtClean="0"/>
              <a:t>пригова</a:t>
            </a:r>
            <a:r>
              <a:rPr lang="ru-RU" sz="3500" b="1" dirty="0" smtClean="0"/>
              <a:t>-</a:t>
            </a:r>
          </a:p>
          <a:p>
            <a:r>
              <a:rPr lang="ru-RU" sz="3500" b="1" dirty="0" err="1" smtClean="0"/>
              <a:t>ривает</a:t>
            </a:r>
            <a:r>
              <a:rPr lang="ru-RU" sz="3500" b="1" dirty="0" smtClean="0"/>
              <a:t>:</a:t>
            </a:r>
          </a:p>
          <a:p>
            <a:r>
              <a:rPr lang="ru-RU" sz="3500" b="1" dirty="0" smtClean="0"/>
              <a:t> - Петя, не торопись. Петя, не торопись.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5157192"/>
            <a:ext cx="656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A37"/>
                </a:solidFill>
                <a:latin typeface="Monotype Corsiva" pitchFamily="66" charset="0"/>
              </a:rPr>
              <a:t>« Петушок и бобовое  зёрнышко».</a:t>
            </a:r>
            <a:endParaRPr lang="ru-RU" sz="4000" b="1" dirty="0">
              <a:solidFill>
                <a:srgbClr val="007A37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p0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24744"/>
            <a:ext cx="5607042" cy="388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F97BE1"/>
                </a:solidFill>
              </a:rPr>
              <a:t>Окружающий мир 2 класс</a:t>
            </a:r>
            <a:br>
              <a:rPr lang="ru-RU" altLang="ru-RU" b="1" i="1" dirty="0" smtClean="0">
                <a:solidFill>
                  <a:srgbClr val="F97BE1"/>
                </a:solidFill>
              </a:rPr>
            </a:br>
            <a:r>
              <a:rPr lang="ru-RU" altLang="ru-RU" sz="3600" b="1" i="1" dirty="0" smtClean="0">
                <a:solidFill>
                  <a:srgbClr val="F97BE1"/>
                </a:solidFill>
              </a:rPr>
              <a:t>Изучение нового материала </a:t>
            </a:r>
            <a:br>
              <a:rPr lang="ru-RU" altLang="ru-RU" sz="3600" b="1" i="1" dirty="0" smtClean="0">
                <a:solidFill>
                  <a:srgbClr val="F97BE1"/>
                </a:solidFill>
              </a:rPr>
            </a:br>
            <a:r>
              <a:rPr lang="ru-RU" altLang="ru-RU" b="1" i="1" dirty="0" smtClean="0">
                <a:solidFill>
                  <a:srgbClr val="FFFF00"/>
                </a:solidFill>
              </a:rPr>
              <a:t>Что </a:t>
            </a:r>
            <a:r>
              <a:rPr lang="ru-RU" altLang="ru-RU" b="1" i="1" dirty="0">
                <a:solidFill>
                  <a:srgbClr val="FFFF00"/>
                </a:solidFill>
              </a:rPr>
              <a:t>такое погода?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99FF99"/>
                </a:solidFill>
              </a:rPr>
              <a:t/>
            </a:r>
            <a:br>
              <a:rPr lang="ru-RU" sz="2800" b="1" i="1" dirty="0" smtClean="0">
                <a:solidFill>
                  <a:srgbClr val="99FF99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Математика 1 класс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Устный счёт</a:t>
            </a:r>
            <a:r>
              <a:rPr lang="ru-RU" sz="2800" b="1" i="1" dirty="0" smtClean="0">
                <a:solidFill>
                  <a:srgbClr val="99FF99"/>
                </a:solidFill>
              </a:rPr>
              <a:t/>
            </a:r>
            <a:br>
              <a:rPr lang="ru-RU" sz="2800" b="1" i="1" dirty="0" smtClean="0">
                <a:solidFill>
                  <a:srgbClr val="99FF99"/>
                </a:solidFill>
              </a:rPr>
            </a:br>
            <a:r>
              <a:rPr lang="ru-RU" sz="2800" b="1" i="1" dirty="0" smtClean="0"/>
              <a:t>СКОЛЬКО?</a:t>
            </a:r>
            <a:br>
              <a:rPr lang="ru-RU" sz="2800" b="1" i="1" dirty="0" smtClean="0"/>
            </a:br>
            <a:r>
              <a:rPr lang="ru-RU" sz="2800" b="1" i="1" dirty="0" smtClean="0"/>
              <a:t>Покажи нужную цифру</a:t>
            </a:r>
            <a:br>
              <a:rPr lang="ru-RU" sz="2800" b="1" i="1" dirty="0" smtClean="0"/>
            </a:br>
            <a:endParaRPr lang="ru-RU" sz="2800" b="1" dirty="0"/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5065" y="1974871"/>
            <a:ext cx="45338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3429000"/>
            <a:ext cx="642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3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412875"/>
            <a:ext cx="4535487" cy="3213100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75688" cy="1228725"/>
          </a:xfrm>
          <a:prstGeom prst="rect">
            <a:avLst/>
          </a:prstGeom>
          <a:solidFill>
            <a:srgbClr val="ADF1B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dirty="0">
                <a:solidFill>
                  <a:schemeClr val="accent2"/>
                </a:solidFill>
              </a:rPr>
              <a:t>Погода – это сочетание температуры воздуха, облачности, осадков,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688012" cy="777875"/>
          </a:xfrm>
        </p:spPr>
        <p:txBody>
          <a:bodyPr>
            <a:normAutofit fontScale="90000"/>
          </a:bodyPr>
          <a:lstStyle/>
          <a:p>
            <a:r>
              <a:rPr lang="ru-RU" altLang="ru-RU" sz="3200" dirty="0">
                <a:solidFill>
                  <a:srgbClr val="FFFF00"/>
                </a:solidFill>
              </a:rPr>
              <a:t>Какими словами нельзя охарактеризовать погоду?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435100"/>
            <a:ext cx="2019300" cy="617538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холодная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59563" y="1435100"/>
            <a:ext cx="2317750" cy="6175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дождливая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79838" y="4581525"/>
            <a:ext cx="1900237" cy="617538"/>
          </a:xfrm>
          <a:prstGeom prst="rect">
            <a:avLst/>
          </a:prstGeom>
          <a:solidFill>
            <a:srgbClr val="ADF1BF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большая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сухая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35375" y="3357563"/>
            <a:ext cx="2217738" cy="617537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солнечная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48488" y="410051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ветреная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4149725"/>
            <a:ext cx="1885950" cy="617538"/>
          </a:xfrm>
          <a:prstGeom prst="rect">
            <a:avLst/>
          </a:prstGeom>
          <a:solidFill>
            <a:srgbClr val="507BF6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короткая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63938" y="1773238"/>
            <a:ext cx="2247900" cy="617537"/>
          </a:xfrm>
          <a:prstGeom prst="rect">
            <a:avLst/>
          </a:prstGeom>
          <a:solidFill>
            <a:srgbClr val="D1693F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маленькая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5445125"/>
            <a:ext cx="1849438" cy="617538"/>
          </a:xfrm>
          <a:prstGeom prst="rect">
            <a:avLst/>
          </a:prstGeom>
          <a:solidFill>
            <a:srgbClr val="C9EE10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широкая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80063" y="55165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тёплая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235825" y="2708275"/>
            <a:ext cx="1235075" cy="617538"/>
          </a:xfrm>
          <a:prstGeom prst="rect">
            <a:avLst/>
          </a:prstGeom>
          <a:solidFill>
            <a:srgbClr val="EC466A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узкая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7174" grpId="0" animBg="1"/>
      <p:bldP spid="7179" grpId="0" animBg="1"/>
      <p:bldP spid="7180" grpId="0" animBg="1"/>
      <p:bldP spid="7181" grpId="0" animBg="1"/>
      <p:bldP spid="71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Погода бывает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3068638"/>
            <a:ext cx="2019300" cy="617537"/>
          </a:xfrm>
          <a:prstGeom prst="rect">
            <a:avLst/>
          </a:prstGeom>
          <a:solidFill>
            <a:srgbClr val="BBEBB3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холодная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1268413"/>
            <a:ext cx="2317750" cy="61753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дождливая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88125" y="5805488"/>
            <a:ext cx="1277938" cy="617537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сухая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84888" y="2133600"/>
            <a:ext cx="2217737" cy="617538"/>
          </a:xfrm>
          <a:prstGeom prst="rect">
            <a:avLst/>
          </a:prstGeom>
          <a:solidFill>
            <a:srgbClr val="FFFF66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солнечная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227763" y="4005263"/>
            <a:ext cx="1970087" cy="617537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ветреная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43663" y="4868863"/>
            <a:ext cx="1536700" cy="617537"/>
          </a:xfrm>
          <a:prstGeom prst="rect">
            <a:avLst/>
          </a:prstGeom>
          <a:solidFill>
            <a:srgbClr val="F4BAAA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/>
              <a:t>тёплая</a:t>
            </a:r>
          </a:p>
        </p:txBody>
      </p:sp>
      <p:pic>
        <p:nvPicPr>
          <p:cNvPr id="8202" name="Picture 10" descr="704063d92bdb2fe9e1f9ac2e0d81d1b4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5113337" cy="35893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AppData\Local\Microsoft\Windows\Temporary Internet Files\Content.Word\IMG_20161011_125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На уроке информатики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AppData\Local\Microsoft\Windows\Temporary Internet Files\Content.Word\IMG_20161011_1258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2142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«Первомайская СШ»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00042"/>
            <a:ext cx="6612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по окружающему миру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071546"/>
            <a:ext cx="495013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Разнообразие природы</a:t>
            </a:r>
          </a:p>
          <a:p>
            <a:pPr algn="ctr"/>
            <a:r>
              <a:rPr lang="ru-RU" sz="36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родного края</a:t>
            </a:r>
          </a:p>
          <a:p>
            <a:pPr algn="ctr"/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(п. Первомайский)</a:t>
            </a:r>
            <a:endParaRPr lang="ru-RU" sz="28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8" name="Рисунок 7" descr="C:\Users\admin\Desktop\АЛИНА\Природа\IMG_20150918_1701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2675349"/>
            <a:ext cx="5149850" cy="28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1934" y="577431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ученик 3 класса Иванчиков Артем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3100" y="319611"/>
            <a:ext cx="84492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познакомить с разнообразием природы п. Первомайского.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живу в п. Первомайский Ясногорского района Тульской области.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моя малая родина. У нас очень красивая природа, о которой я сейчас расскажу.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dmin\Desktop\АЛИНА\Природа\IMG_20150918_162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30651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ЛИНА\Природа\IMG_20150918_162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85728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357290" y="4056977"/>
            <a:ext cx="67151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Раскинулось поле широким простором.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Его не объять мне своим ясным взором.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Сплетается с небом незримою гранью,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Меня поражает и ширью, и далью…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ЛИНА\Природа\IMG_20150918_1631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371476"/>
            <a:ext cx="55626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3896875"/>
            <a:ext cx="79296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Растёт у нас дикая, но прекрасная роза – Шиповник. Любит наш народ шиповник. Ценят его за полезные свойства, и просто за то, что он умеет радовать глаз.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дни природного расцвета,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благоухает всё вокруг.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Шиповник – брат колючий лета,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Цветёт для нас, мой милый друг…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ЛИНА\Природа\IMG_20150918_163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9997"/>
            <a:ext cx="4038600" cy="603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143372" y="1312366"/>
            <a:ext cx="5000628" cy="32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Недалеко от школы, возле просёлочной дороги растёт большой, красивый дуб.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из жёлудя пророс,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потом всё рос и рос,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 за годом подрастал –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могучим дубом стал!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540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3857628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4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ЛИНА\Природа\IMG_20150918_1656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478123" cy="61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786182" y="894078"/>
            <a:ext cx="521491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какие красивые у нас осенью клёны!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Клён под солнышком купался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ладошкой умывался.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 красная пришла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ладошки обожгла.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Дождик пламя потушил,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Ветер ветки подсушил.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Жёлтые ладошки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нам летят в окошки.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ЛИНА\Природа\IMG_20150918_17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7731"/>
            <a:ext cx="6542113" cy="366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71538" y="4056270"/>
            <a:ext cx="7143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Возле школы, на полянке раскинулась Королева Ива.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Ива,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ивушка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моя!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Кто, скажи твои друзья?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Солнышко меня ласкает,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Ветер косы заплетает.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Птицы нашей местности</a:t>
            </a:r>
            <a:endParaRPr lang="ru-RU" sz="3600" dirty="0"/>
          </a:p>
        </p:txBody>
      </p:sp>
      <p:pic>
        <p:nvPicPr>
          <p:cNvPr id="4" name="Рисунок 3" descr="0_3bdbc_5ddabd9c_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2071702" cy="23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7 из 13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2184393" cy="23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10 из 924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975" y="3571876"/>
            <a:ext cx="187438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38 из 8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00438"/>
            <a:ext cx="25147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00166" y="307181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Дрозд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07181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Свиристель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585789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Снегирь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571501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Синица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628652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 это далеко не все птицы, у нас их много!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АЛИНА\Природа\IMG_20150918_190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43569" cy="31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АЛИНА\Фото Алины\IMG_20141006_1725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71678"/>
            <a:ext cx="321467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3429000"/>
            <a:ext cx="5572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это мой посёлок вечером. Я люблю свой посёлок за такое разнообразие природы.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самое главное что должен помнить человек – это беречь и охранять природу!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29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Игра «Рифмоплет»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636838"/>
            <a:ext cx="7089775" cy="1096962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Палка-галка</a:t>
            </a:r>
          </a:p>
          <a:p>
            <a:pPr eaLnBrk="1" hangingPunct="1"/>
            <a:r>
              <a:rPr lang="ru-RU" sz="2000" dirty="0" smtClean="0"/>
              <a:t>Свечка-……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7595" y="428604"/>
            <a:ext cx="6274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Творческие задания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Рассказ по картинке</a:t>
            </a: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16113"/>
            <a:ext cx="317658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Придумай правила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708275"/>
            <a:ext cx="250983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1663"/>
            <a:ext cx="38163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Восстановить текст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01698" y="2214554"/>
            <a:ext cx="7242202" cy="196215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dirty="0" err="1" smtClean="0"/>
              <a:t>Змиа</a:t>
            </a:r>
            <a:endParaRPr lang="ru-RU" sz="28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/>
              <a:t>    		</a:t>
            </a:r>
            <a:r>
              <a:rPr lang="ru-RU" sz="2800" dirty="0" err="1" smtClean="0"/>
              <a:t>Впыал</a:t>
            </a:r>
            <a:r>
              <a:rPr lang="ru-RU" sz="2800" dirty="0" smtClean="0"/>
              <a:t> </a:t>
            </a:r>
            <a:r>
              <a:rPr lang="ru-RU" sz="2800" dirty="0" err="1" smtClean="0"/>
              <a:t>снге</a:t>
            </a:r>
            <a:r>
              <a:rPr lang="ru-RU" sz="2800" dirty="0" smtClean="0"/>
              <a:t>. В </a:t>
            </a:r>
            <a:r>
              <a:rPr lang="ru-RU" sz="2800" dirty="0" err="1" smtClean="0"/>
              <a:t>лсеу</a:t>
            </a:r>
            <a:r>
              <a:rPr lang="ru-RU" sz="2800" dirty="0" smtClean="0"/>
              <a:t> </a:t>
            </a:r>
            <a:r>
              <a:rPr lang="ru-RU" sz="2800" dirty="0" err="1" smtClean="0"/>
              <a:t>тхио</a:t>
            </a:r>
            <a:r>
              <a:rPr lang="ru-RU" sz="2800" dirty="0" smtClean="0"/>
              <a:t>. </a:t>
            </a:r>
            <a:r>
              <a:rPr lang="ru-RU" sz="2800" dirty="0" err="1" smtClean="0"/>
              <a:t>Мдвеиде</a:t>
            </a:r>
            <a:r>
              <a:rPr lang="ru-RU" sz="2800" dirty="0" smtClean="0"/>
              <a:t> </a:t>
            </a:r>
            <a:r>
              <a:rPr lang="ru-RU" sz="2800" dirty="0" err="1" smtClean="0"/>
              <a:t>злглаеи</a:t>
            </a:r>
            <a:r>
              <a:rPr lang="ru-RU" sz="2800" dirty="0" smtClean="0"/>
              <a:t> в </a:t>
            </a:r>
            <a:r>
              <a:rPr lang="ru-RU" sz="2800" dirty="0" err="1" smtClean="0"/>
              <a:t>брлгеоу</a:t>
            </a:r>
            <a:r>
              <a:rPr lang="ru-RU" sz="2800" dirty="0" smtClean="0"/>
              <a:t> и </a:t>
            </a:r>
            <a:r>
              <a:rPr lang="ru-RU" sz="2800" dirty="0" err="1" smtClean="0"/>
              <a:t>сптя</a:t>
            </a:r>
            <a:r>
              <a:rPr lang="ru-RU" sz="2800" dirty="0" smtClean="0"/>
              <a:t>. </a:t>
            </a:r>
            <a:r>
              <a:rPr lang="ru-RU" sz="2800" dirty="0" err="1" smtClean="0"/>
              <a:t>Блкеи</a:t>
            </a:r>
            <a:r>
              <a:rPr lang="ru-RU" sz="2800" dirty="0" smtClean="0"/>
              <a:t> в </a:t>
            </a:r>
            <a:r>
              <a:rPr lang="ru-RU" sz="2800" dirty="0" err="1" smtClean="0"/>
              <a:t>дплуе</a:t>
            </a:r>
            <a:r>
              <a:rPr lang="ru-RU" sz="2800" dirty="0" smtClean="0"/>
              <a:t> и </a:t>
            </a:r>
            <a:r>
              <a:rPr lang="ru-RU" sz="2800" dirty="0" err="1" smtClean="0"/>
              <a:t>грзтуы</a:t>
            </a:r>
            <a:r>
              <a:rPr lang="ru-RU" sz="2800" dirty="0" smtClean="0"/>
              <a:t> </a:t>
            </a:r>
            <a:r>
              <a:rPr lang="ru-RU" sz="2800" dirty="0" err="1" smtClean="0"/>
              <a:t>рхоеи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61547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 Заключение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	</a:t>
            </a:r>
            <a:r>
              <a:rPr lang="ru-RU" sz="4000" dirty="0" smtClean="0"/>
              <a:t>Я </a:t>
            </a:r>
            <a:r>
              <a:rPr lang="ru-RU" sz="4000" dirty="0" smtClean="0"/>
              <a:t>уверена, что ИКТ на уроках  не только возможны, но и необходимы. Применение ИКТ существенно расширяет возможности современного урока, в чём я ещё раз убедилась, применяя ИКТ на уроках.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1285852" y="785794"/>
            <a:ext cx="61198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1857364"/>
            <a:ext cx="42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9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СРАВНИ</a:t>
            </a:r>
            <a:br>
              <a:rPr lang="ru-RU" b="1" i="1" dirty="0" smtClean="0"/>
            </a:br>
            <a:r>
              <a:rPr lang="ru-RU" b="1" i="1" dirty="0" smtClean="0"/>
              <a:t>Покажи знаки: </a:t>
            </a:r>
            <a:r>
              <a:rPr lang="en-US" b="1" i="1" dirty="0" smtClean="0">
                <a:cs typeface="Arial" charset="0"/>
              </a:rPr>
              <a:t>&lt; &gt;</a:t>
            </a:r>
            <a:r>
              <a:rPr lang="ru-RU" b="1" i="1" dirty="0" smtClean="0">
                <a:cs typeface="Arial" charset="0"/>
              </a:rPr>
              <a:t>  </a:t>
            </a:r>
            <a:r>
              <a:rPr lang="en-US" b="1" i="1" dirty="0" smtClean="0">
                <a:cs typeface="Arial" charset="0"/>
              </a:rPr>
              <a:t>=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64328" y="2786058"/>
            <a:ext cx="24360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14282" y="2214554"/>
            <a:ext cx="32400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5715008" y="2143116"/>
            <a:ext cx="31670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7620" y="2643182"/>
            <a:ext cx="7858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00B050"/>
                </a:solidFill>
              </a:rPr>
              <a:t>&lt;</a:t>
            </a:r>
            <a:endParaRPr lang="ru-RU" sz="1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54000"/>
          </a:blip>
          <a:srcRect/>
          <a:stretch>
            <a:fillRect/>
          </a:stretch>
        </p:blipFill>
        <p:spPr>
          <a:xfrm>
            <a:off x="571472" y="1285860"/>
            <a:ext cx="2663825" cy="41052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6000760" y="1428736"/>
            <a:ext cx="27368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7620" y="1571612"/>
            <a:ext cx="2214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97BE1"/>
                </a:solidFill>
              </a:rPr>
              <a:t>=</a:t>
            </a:r>
            <a:endParaRPr lang="ru-RU" sz="19900" dirty="0">
              <a:solidFill>
                <a:srgbClr val="F97B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>
          <a:xfrm>
            <a:off x="571472" y="1785926"/>
            <a:ext cx="3527425" cy="331152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5357818" y="1785926"/>
            <a:ext cx="359886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48" y="2428868"/>
            <a:ext cx="571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2A0EA2"/>
                </a:solidFill>
              </a:rPr>
              <a:t>&gt;</a:t>
            </a:r>
            <a:endParaRPr lang="ru-RU" sz="11500" dirty="0">
              <a:solidFill>
                <a:srgbClr val="2A0E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50022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Состав чисел.</a:t>
            </a:r>
            <a:br>
              <a:rPr lang="ru-RU" sz="3600" b="1" i="1" dirty="0" smtClean="0"/>
            </a:br>
            <a:r>
              <a:rPr lang="ru-RU" sz="3600" b="1" i="1" dirty="0" smtClean="0"/>
              <a:t>Сколько предметов нужно добавить, чтобы получилось данное число?</a:t>
            </a:r>
            <a:endParaRPr lang="ru-RU" sz="3600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577850" y="2143125"/>
            <a:ext cx="80676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5292725" y="2214554"/>
            <a:ext cx="32940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60000"/>
          </a:blip>
          <a:srcRect/>
          <a:stretch>
            <a:fillRect/>
          </a:stretch>
        </p:blipFill>
        <p:spPr>
          <a:xfrm>
            <a:off x="468313" y="1125538"/>
            <a:ext cx="8207375" cy="4465637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5286380" y="1125538"/>
            <a:ext cx="33829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1419</TotalTime>
  <Words>711</Words>
  <Application>Microsoft Office PowerPoint</Application>
  <PresentationFormat>Экран (4:3)</PresentationFormat>
  <Paragraphs>191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Трек</vt:lpstr>
      <vt:lpstr>Апекс</vt:lpstr>
      <vt:lpstr>Тема Office</vt:lpstr>
      <vt:lpstr>Слайд 1</vt:lpstr>
      <vt:lpstr> Математика 1 класс Устный счёт СКОЛЬКО? Покажи нужную цифру </vt:lpstr>
      <vt:lpstr>Слайд 3</vt:lpstr>
      <vt:lpstr>Слайд 4</vt:lpstr>
      <vt:lpstr>СРАВНИ Покажи знаки: &lt; &gt;  =</vt:lpstr>
      <vt:lpstr>Слайд 6</vt:lpstr>
      <vt:lpstr>Слайд 7</vt:lpstr>
      <vt:lpstr>Состав чисел. Сколько предметов нужно добавить, чтобы получилось данное число?</vt:lpstr>
      <vt:lpstr>Слайд 9</vt:lpstr>
      <vt:lpstr>Слайд 10</vt:lpstr>
      <vt:lpstr>КТО ЕСТЬ КТО?</vt:lpstr>
      <vt:lpstr>Слайд 12</vt:lpstr>
      <vt:lpstr>Русский язык Работа над словами с безударной гласной в корне</vt:lpstr>
      <vt:lpstr>Сделай правильный выбор</vt:lpstr>
      <vt:lpstr>Слайд 15</vt:lpstr>
      <vt:lpstr>Слайд 16</vt:lpstr>
      <vt:lpstr>Слайд 17</vt:lpstr>
      <vt:lpstr>Слайд 18</vt:lpstr>
      <vt:lpstr>Окружающий мир 2 класс Изучение нового материала  Что такое погода?</vt:lpstr>
      <vt:lpstr>Слайд 20</vt:lpstr>
      <vt:lpstr>Какими словами нельзя охарактеризовать погоду?</vt:lpstr>
      <vt:lpstr>Погода бывает</vt:lpstr>
      <vt:lpstr>На уроке информатики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Птицы нашей местности</vt:lpstr>
      <vt:lpstr>Слайд 33</vt:lpstr>
      <vt:lpstr>Игра «Рифмоплет»</vt:lpstr>
      <vt:lpstr>Рассказ по картинке</vt:lpstr>
      <vt:lpstr>Придумай правила</vt:lpstr>
      <vt:lpstr>Восстановить текст</vt:lpstr>
      <vt:lpstr>   Заключение   Я уверена, что ИКТ на уроках  не только возможны, но и необходимы. Применение ИКТ существенно расширяет возможности современного урока, в чём я ещё раз убедилась, применяя ИКТ на уроках. 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1</cp:lastModifiedBy>
  <cp:revision>130</cp:revision>
  <dcterms:created xsi:type="dcterms:W3CDTF">2014-02-04T04:24:22Z</dcterms:created>
  <dcterms:modified xsi:type="dcterms:W3CDTF">2016-10-13T14:31:33Z</dcterms:modified>
</cp:coreProperties>
</file>