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9" r:id="rId3"/>
    <p:sldId id="259" r:id="rId4"/>
    <p:sldId id="277" r:id="rId5"/>
    <p:sldId id="261" r:id="rId6"/>
    <p:sldId id="262" r:id="rId7"/>
    <p:sldId id="260" r:id="rId8"/>
    <p:sldId id="263" r:id="rId9"/>
    <p:sldId id="280" r:id="rId10"/>
    <p:sldId id="265" r:id="rId11"/>
    <p:sldId id="268" r:id="rId12"/>
    <p:sldId id="281" r:id="rId13"/>
    <p:sldId id="269" r:id="rId14"/>
    <p:sldId id="271" r:id="rId15"/>
    <p:sldId id="282" r:id="rId16"/>
    <p:sldId id="275" r:id="rId17"/>
    <p:sldId id="276" r:id="rId18"/>
    <p:sldId id="27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4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0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5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3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0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4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7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3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7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8DF6-0646-48E8-A1C5-A4B262670C80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5C07-FF99-43C0-A024-15164C28CF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5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formirovanie-uud-na-urokah-matematiki-v-nachaln%20oy-shkole-4014713.html" TargetMode="External"/><Relationship Id="rId2" Type="http://schemas.openxmlformats.org/officeDocument/2006/relationships/hyperlink" Target="https://nsportal.ru/nachalnaya-shkola/matematika/2014/03/20/formirovanie-universalnykh-uchebnykh-deystviy-na-urokak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rt-talant.org/publikacii/6265-formirovanie-poznavatelynyh-uud-na-urokah-matematiki-v-nachalynoy-shkole" TargetMode="External"/><Relationship Id="rId4" Type="http://schemas.openxmlformats.org/officeDocument/2006/relationships/hyperlink" Target="http://elar.uspu.ru/bitstream/uspu/9962/2/10Wotinow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5600" y="618186"/>
            <a:ext cx="11480800" cy="2003094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УУД на уроках математики в 3 классе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24481"/>
            <a:ext cx="9144000" cy="3670104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УМНОЖЕНИЯ И СЛОЖЕНИЯ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«Школа России»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r"/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Гераскина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Александровна</a:t>
            </a:r>
          </a:p>
          <a:p>
            <a:pPr algn="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«Первомайская СШ» 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Ясногорского района Тульской области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2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417454" y="2414789"/>
            <a:ext cx="3805707" cy="1890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Регулятивные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УУД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67459" y="400149"/>
            <a:ext cx="2369713" cy="1249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11368" y="1635617"/>
            <a:ext cx="2601533" cy="12106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11368" y="3850784"/>
            <a:ext cx="2562895" cy="12878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42078" y="5267549"/>
            <a:ext cx="2820473" cy="126212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391529" y="4587244"/>
            <a:ext cx="2975020" cy="12685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963696" y="2894242"/>
            <a:ext cx="2743200" cy="1197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61985" y="1184284"/>
            <a:ext cx="2704564" cy="12106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endCxn id="3" idx="4"/>
          </p:cNvCxnSpPr>
          <p:nvPr/>
        </p:nvCxnSpPr>
        <p:spPr>
          <a:xfrm flipV="1">
            <a:off x="6452314" y="1649399"/>
            <a:ext cx="2" cy="745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1"/>
            <a:endCxn id="4" idx="6"/>
          </p:cNvCxnSpPr>
          <p:nvPr/>
        </p:nvCxnSpPr>
        <p:spPr>
          <a:xfrm flipH="1" flipV="1">
            <a:off x="3412901" y="2240924"/>
            <a:ext cx="1561886" cy="450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5" idx="6"/>
          </p:cNvCxnSpPr>
          <p:nvPr/>
        </p:nvCxnSpPr>
        <p:spPr>
          <a:xfrm flipH="1">
            <a:off x="3374263" y="3850784"/>
            <a:ext cx="1210616" cy="643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6320307" y="4305719"/>
            <a:ext cx="1" cy="96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" idx="5"/>
            <a:endCxn id="7" idx="0"/>
          </p:cNvCxnSpPr>
          <p:nvPr/>
        </p:nvCxnSpPr>
        <p:spPr>
          <a:xfrm>
            <a:off x="7665828" y="4028799"/>
            <a:ext cx="2213211" cy="5584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8" idx="2"/>
          </p:cNvCxnSpPr>
          <p:nvPr/>
        </p:nvCxnSpPr>
        <p:spPr>
          <a:xfrm>
            <a:off x="8223161" y="3389507"/>
            <a:ext cx="740535" cy="1036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" idx="7"/>
            <a:endCxn id="9" idx="2"/>
          </p:cNvCxnSpPr>
          <p:nvPr/>
        </p:nvCxnSpPr>
        <p:spPr>
          <a:xfrm flipV="1">
            <a:off x="7665828" y="1789591"/>
            <a:ext cx="996157" cy="902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5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184"/>
            <a:ext cx="10515600" cy="1493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заданий д</a:t>
            </a:r>
            <a: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 формирования  регулятивных  УУД</a:t>
            </a:r>
            <a:b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Преднамеренные ошибки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 в предложенных источниках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Взаимоконтроль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(Этап урока :Актуализация знаний. П.3 Сравнение величин.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Этап: Закрепление изученного. Задача №6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)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 ошибку» </a:t>
            </a:r>
            <a:endParaRPr lang="ru-RU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содержащие элементы исследовательской деятельности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(Этап: Работа по теме урока. №1 стр.18)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6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действия исследования, поиска и отбора необходимой информации, ее структурирования; моделирования изучаемого содержания, логические действия и операции, способы решения задач.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действия;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постановки и решения проблем.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23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89420" y="2466304"/>
            <a:ext cx="4662152" cy="21636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889419" y="618184"/>
            <a:ext cx="4146997" cy="12621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Поиск, отбор, структурирование информации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5003" y="3129565"/>
            <a:ext cx="2987898" cy="110758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решения задач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89420" y="5203066"/>
            <a:ext cx="4494726" cy="11204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действия и операции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028091" y="3129565"/>
            <a:ext cx="3000776" cy="11977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6078828" y="1880314"/>
            <a:ext cx="12880" cy="573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6"/>
            <a:endCxn id="6" idx="2"/>
          </p:cNvCxnSpPr>
          <p:nvPr/>
        </p:nvCxnSpPr>
        <p:spPr>
          <a:xfrm>
            <a:off x="8551572" y="3548129"/>
            <a:ext cx="476519" cy="1803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  <a:endCxn id="4" idx="6"/>
          </p:cNvCxnSpPr>
          <p:nvPr/>
        </p:nvCxnSpPr>
        <p:spPr>
          <a:xfrm flipH="1">
            <a:off x="3412901" y="3548129"/>
            <a:ext cx="476519" cy="1352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" idx="4"/>
          </p:cNvCxnSpPr>
          <p:nvPr/>
        </p:nvCxnSpPr>
        <p:spPr>
          <a:xfrm>
            <a:off x="6220496" y="4629954"/>
            <a:ext cx="25758" cy="6503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0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д</a:t>
            </a:r>
            <a: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 формирования  </a:t>
            </a:r>
            <a: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 </a:t>
            </a:r>
            <a: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b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Упорядочивание (№3 стр.18)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«Цепочки»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схем-опор (Закрепление и повторение изученного. Задача №4 стр.18)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разного вида таблицами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распознавание диаграмм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лишнего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(Этап: Самоопределение к деятельности.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28+26+22+4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35+17+13+5= 70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3+3+3+3+3= 15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-Какая сумма лишняя и почему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50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Обеспечивают 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сотрудничества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друга, уметь 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договариваться, вести дискуссию, правильно выражать свои мысли в речи, уважать в общении и сотрудничества партнера и самого себя. 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д</a:t>
            </a:r>
            <a:r>
              <a:rPr lang="ru-RU" sz="35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 формирования </a:t>
            </a:r>
            <a:r>
              <a:rPr lang="ru-RU" sz="35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 УУД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однокласснику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работу товарища, свою работу.(Этап: Рефлексия. Оцени свою работу на уроке)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 (Этап: Закрепление изученного. Задача №6)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…», «объясни…», «прокомментируй…»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(Актуализация знаний. Устные упражнения. Сравнение величин.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теме урока №1 стр.18, задача №4)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27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134117" y="2421228"/>
            <a:ext cx="4037527" cy="185455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Коммуникатив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ные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УУД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497021" y="429285"/>
            <a:ext cx="3902297" cy="15099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учебного сотрудничества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92428" y="1635617"/>
            <a:ext cx="2820474" cy="12106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вести 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1668" y="3850783"/>
            <a:ext cx="3168201" cy="12878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ясно выражать свои мыли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36411" y="5138672"/>
            <a:ext cx="4262907" cy="15905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Контроль, коррекция и оценка действий партнера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892859" y="3750688"/>
            <a:ext cx="2743200" cy="1197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61985" y="1184284"/>
            <a:ext cx="2704564" cy="12106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вопроса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6259132" y="1828800"/>
            <a:ext cx="8733" cy="566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1"/>
            <a:endCxn id="4" idx="6"/>
          </p:cNvCxnSpPr>
          <p:nvPr/>
        </p:nvCxnSpPr>
        <p:spPr>
          <a:xfrm flipH="1" flipV="1">
            <a:off x="3412902" y="2240924"/>
            <a:ext cx="1312497" cy="4518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5" idx="6"/>
          </p:cNvCxnSpPr>
          <p:nvPr/>
        </p:nvCxnSpPr>
        <p:spPr>
          <a:xfrm flipH="1">
            <a:off x="3309869" y="3850783"/>
            <a:ext cx="1210616" cy="643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296621" y="4302116"/>
            <a:ext cx="20687" cy="8628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8" idx="2"/>
          </p:cNvCxnSpPr>
          <p:nvPr/>
        </p:nvCxnSpPr>
        <p:spPr>
          <a:xfrm>
            <a:off x="7868992" y="3850783"/>
            <a:ext cx="1023867" cy="4987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" idx="7"/>
            <a:endCxn id="9" idx="2"/>
          </p:cNvCxnSpPr>
          <p:nvPr/>
        </p:nvCxnSpPr>
        <p:spPr>
          <a:xfrm flipV="1">
            <a:off x="7580362" y="1789591"/>
            <a:ext cx="1081623" cy="9032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7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5680"/>
            <a:ext cx="10515600" cy="507026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системы образования становится освоение   учащимися не только конкретных предметных знаний и навыков в рамках отдельных дисциплин, но и совокупности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учебных действий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быть положены в основу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и структурирования содержания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приемов, методов, форм обучения, а также построения целостного учебно-воспитательного процесса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в контексте разных учебных предметов и в конечном счете ведет к формированию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самостоятельно успешно усваивать новые знания, умения и компетентности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самостоятельную организацию процесса усвоения, т. е.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учиться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смысле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представляют собой и результат образовательного процесса, и условие усвоения знаний, умений и компетентностей.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6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4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nsportal.ru/nachalnaya-shkola/matematika/2014/03/20/formirovanie-universalnykh-uchebnykh-deystviy-na-urokakh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infourok.ru/formirovanie-uud-na-urokah-matematiki-v-nachaln</a:t>
            </a:r>
            <a:r>
              <a:rPr lang="ru-RU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oy-shkole-4014713.html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elar.uspu.ru/bitstream/uspu/9962/2/10Wotinowa.pdf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www.art-talant.org/publikacii/6265-formirovanie-poznavatelynyh-uud-na-urokah-matematiki-v-nachalynoy-shkole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25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системы УУД у младших школьников на уроках математики для повышения качества образования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alt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учебных действий (УУД)   и их функции.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 универсальных учебных действий   и их содержание.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</a:t>
            </a:r>
            <a:r>
              <a:rPr lang="ru-RU" alt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учебных действий.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alt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  универсальных учебных действий   в образовательном процессе (вывод).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47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440" y="326792"/>
            <a:ext cx="115824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широком значении термин «Универсальные учебные действия» означает умение учиться, т.е. способность ученика к саморазвитию и самосовершенствованию путем сознательного и активного присвоения нового социального опыта. 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узком значении этот термин можно определить как совокупность способов действий учащегося, обеспечивающих самостоятельное усвоение новых знаний, формирование умений, включая организацию этого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269158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  </a:t>
            </a:r>
            <a:b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универсальных  учебных действий</a:t>
            </a:r>
            <a: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возможностей учащегося самостоятельно осуществлять деятельность учения, ставить учебные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искать и использовать необходимые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достижения,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и оценивать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и результаты деятельности;</a:t>
            </a:r>
          </a:p>
          <a:p>
            <a:pPr algn="just">
              <a:lnSpc>
                <a:spcPct val="80000"/>
              </a:lnSpc>
              <a:buNone/>
            </a:pPr>
            <a:endParaRPr lang="ru-RU" alt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гармоничного развития личности и ее самореализации на основе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непрерывному образованию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80000"/>
              </a:lnSpc>
              <a:buNone/>
            </a:pPr>
            <a:endParaRPr lang="ru-RU" alt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успешного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усвоения знаний, формирование умений, навыков и компетентностей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предметной области.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4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УНИВЕРСАЛЬНЫХ УЧЕБНЫХ ДЕЙСТВИЙ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4480" y="2540000"/>
            <a:ext cx="41859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4836160"/>
            <a:ext cx="44856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69760" y="4886960"/>
            <a:ext cx="43840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27520" y="2374424"/>
            <a:ext cx="4526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>
            <a:endCxn id="3" idx="0"/>
          </p:cNvCxnSpPr>
          <p:nvPr/>
        </p:nvCxnSpPr>
        <p:spPr>
          <a:xfrm flipH="1">
            <a:off x="2377440" y="1531382"/>
            <a:ext cx="3068320" cy="1008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5876290" y="1525588"/>
            <a:ext cx="3214370" cy="8488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545840" y="1566704"/>
            <a:ext cx="2021840" cy="3341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30240" y="1576388"/>
            <a:ext cx="2001520" cy="33105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56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формирования УУД на уроках</a:t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958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этап:  Вводно –  мотивационный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проблемных ситуаций, где обучающийся проявляет умение комбинировать элементы для решения проблемы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этап: Открытие математических знаний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Применение приемов, требующих самостоятельных исследований и стимулирующих рост познавательных потребностей.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этап: Формализация знаний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обучающихся, направленная на всестороннее изучение установленного математического факта.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этап: Обобщение и систематизация знаний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приемов, устанавливающих связь между изученными математическими фактами.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70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320800" y="133096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четверенная стрелка 23"/>
          <p:cNvSpPr/>
          <p:nvPr/>
        </p:nvSpPr>
        <p:spPr>
          <a:xfrm>
            <a:off x="5913550" y="1930030"/>
            <a:ext cx="734096" cy="29897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2502" y="2362199"/>
            <a:ext cx="5306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учение осмысленным, обеспечивают ученику значимость решения учебных задач, увязывая их с реальными жизненными целями и ситуациями.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56232" y="2971842"/>
            <a:ext cx="5344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Направлены на осознание, исследование и принятие жизненных ценностей и смыслов,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32598" y="478181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Позволяют сориентироваться в нравственных нормах, правилах, оценках, выработать свою жизненную позицию в отношении мира, людей, самого себя и своего будущего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65549" y="707488"/>
            <a:ext cx="68837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pPr algn="ctr"/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</a:p>
        </p:txBody>
      </p:sp>
    </p:spTree>
    <p:extLst>
      <p:ext uri="{BB962C8B-B14F-4D97-AF65-F5344CB8AC3E}">
        <p14:creationId xmlns:p14="http://schemas.microsoft.com/office/powerpoint/2010/main" val="224881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442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заданий д</a:t>
            </a:r>
            <a:r>
              <a:rPr lang="ru-RU" sz="40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 </a:t>
            </a:r>
            <a:r>
              <a:rPr lang="ru-RU" sz="40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 </a:t>
            </a:r>
            <a:r>
              <a:rPr lang="ru-RU" sz="40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 </a:t>
            </a:r>
            <a:r>
              <a:rPr lang="ru-RU" sz="40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br>
              <a:rPr lang="ru-RU" sz="40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в проектах;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вы сегодня узнали?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Что такое умножение? 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Что показывает первое число в записи умножения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задания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(Составление схем к задаче №4)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зрительное, моторное, вербальное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восприятие;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мысленное воспроизведение картины, ситуации, видеофильма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(Задача №4 стр.18)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события, происшествия, своей работы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(Этап: Подведение итогов урока,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Р.т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№2 стр.)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5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422427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возможность управления познавательной и учебной деятельностью посредством постановки целей, планирования, контроля, коррекции своих действий и оценки успешности усвоения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относятся: </a:t>
            </a:r>
            <a:endParaRPr lang="ru-RU" sz="2400" u="sng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постановка учебной задачи на основе соотнесения того, что уже известно и усвоено учащимися и того, что еще неизвестно;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- определение последовательности промежуточных целей с учетом конечного результата;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и последовательности действий;  </a:t>
            </a:r>
          </a:p>
        </p:txBody>
      </p:sp>
    </p:spTree>
    <p:extLst>
      <p:ext uri="{BB962C8B-B14F-4D97-AF65-F5344CB8AC3E}">
        <p14:creationId xmlns:p14="http://schemas.microsoft.com/office/powerpoint/2010/main" val="2551165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903</Words>
  <Application>Microsoft Office PowerPoint</Application>
  <PresentationFormat>Широкоэкранный</PresentationFormat>
  <Paragraphs>127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Формирование УУД на уроках математики в 3 классе</vt:lpstr>
      <vt:lpstr>Цель: Формирование системы УУД у младших школьников на уроках математики для повышения качества образования</vt:lpstr>
      <vt:lpstr>Презентация PowerPoint</vt:lpstr>
      <vt:lpstr>   Функции    универсальных  учебных действий </vt:lpstr>
      <vt:lpstr>ВИДЫ УНИВЕРСАЛЬНЫХ УЧЕБНЫХ ДЕЙСТВИЙ</vt:lpstr>
      <vt:lpstr>Этапы формирования УУД на уроках  математики</vt:lpstr>
      <vt:lpstr>Презентация PowerPoint</vt:lpstr>
      <vt:lpstr>Виды  заданий для  формирования   личностных  УУД </vt:lpstr>
      <vt:lpstr>Регулятивные УУД </vt:lpstr>
      <vt:lpstr>Презентация PowerPoint</vt:lpstr>
      <vt:lpstr>Виды  заданий для  формирования  регулятивных  УУД </vt:lpstr>
      <vt:lpstr>Познавательные  УУД</vt:lpstr>
      <vt:lpstr>Презентация PowerPoint</vt:lpstr>
      <vt:lpstr>       Виды  заданий для  формирования  познавательных  УУД </vt:lpstr>
      <vt:lpstr>Коммуникативные  УУД</vt:lpstr>
      <vt:lpstr>Презентация PowerPoint</vt:lpstr>
      <vt:lpstr>ВЫВОД:        </vt:lpstr>
      <vt:lpstr>Интернет-ресурсы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67</cp:revision>
  <dcterms:created xsi:type="dcterms:W3CDTF">2020-12-07T11:15:59Z</dcterms:created>
  <dcterms:modified xsi:type="dcterms:W3CDTF">2020-12-19T11:44:48Z</dcterms:modified>
</cp:coreProperties>
</file>