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3" r:id="rId13"/>
    <p:sldId id="272" r:id="rId14"/>
    <p:sldId id="275" r:id="rId15"/>
    <p:sldId id="278" r:id="rId16"/>
    <p:sldId id="282" r:id="rId17"/>
    <p:sldId id="277" r:id="rId18"/>
    <p:sldId id="279" r:id="rId19"/>
    <p:sldId id="280" r:id="rId20"/>
    <p:sldId id="28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48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92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990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2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460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6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4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0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4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7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7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12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8529-AEBD-49D1-A288-CFDA30E0827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2FB8F3-A35D-4517-B332-3D3BA10E3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8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razdeti.ru/semeinaja-biblioteka/detskie-zagadki/zagadki-o-rastenijah-dlja-3-klasa-s-otvetami-okruzhayuschii-mir.html" TargetMode="External"/><Relationship Id="rId3" Type="http://schemas.openxmlformats.org/officeDocument/2006/relationships/hyperlink" Target="https://pedsovet.su/metodika/6323_urok_otkrytiya_novyh_znaniy" TargetMode="External"/><Relationship Id="rId7" Type="http://schemas.openxmlformats.org/officeDocument/2006/relationships/hyperlink" Target="https://www.yaklass.ru/p/okruzhayushchij-mir/3-klass/priroda-vokrug-nas-324086/znachenie-i-sostav-pochvy-329401/re-916b8fe6-178c-4e77-b3a8-e7826662b73b" TargetMode="External"/><Relationship Id="rId2" Type="http://schemas.openxmlformats.org/officeDocument/2006/relationships/hyperlink" Target="http://elar.uspu.ru/bitstream/uspu/10061/2/10Sharav%27ev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ortal.ru/nachalnaya-shkola/obshchepedagogicheskie-tekhnologii/2012/11/08/fizminutki-k-urokam" TargetMode="External"/><Relationship Id="rId5" Type="http://schemas.openxmlformats.org/officeDocument/2006/relationships/hyperlink" Target="https://www.sites.google.com/view/case-so/&#1101;&#1083;&#1077;&#1082;&#1090;&#1088;&#1086;&#1085;&#1085;&#1099;&#1081;-&#1082;&#1086;&#1085;&#1089;&#1090;&#1088;&#1091;&#1082;&#1090;&#1086;&#1088;-&#1091;&#1088;&#1086;&#1082;&#1072;/&#1091;&#1088;&#1086;&#1082;&#1080;-&#1088;&#1077;&#1092;&#1083;&#1077;&#1082;&#1089;&#1080;&#1080;/&#1101;&#1090;&#1072;&#1087;-7-&#1074;&#1082;&#1083;&#1102;&#1095;&#1077;&#1085;&#1080;&#1077;-&#1074;-&#1089;&#1080;&#1089;&#1090;&#1077;&#1084;&#1091;-&#1079;&#1085;&#1072;&#1085;&#1080;&#1081;-&#1080;-&#1087;&#1086;&#1074;&#1090;&#1086;&#1088;&#1077;&#1085;&#1080;&#1077;" TargetMode="External"/><Relationship Id="rId4" Type="http://schemas.openxmlformats.org/officeDocument/2006/relationships/hyperlink" Target="http://vejdschool.my1.ru/nach_class/opyt_kirienk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764276"/>
            <a:ext cx="8596668" cy="26067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системно-</a:t>
            </a:r>
            <a:r>
              <a:rPr lang="ru-RU" sz="3600" dirty="0" err="1" smtClean="0"/>
              <a:t>деятельностного</a:t>
            </a:r>
            <a:r>
              <a:rPr lang="ru-RU" sz="3600" dirty="0" smtClean="0"/>
              <a:t> подхода на уроках окружающего мира в начальных классах»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504" y="3589361"/>
            <a:ext cx="9490247" cy="2797791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</a:rPr>
              <a:t>Выполнила</a:t>
            </a:r>
            <a:endParaRPr lang="ru-RU" sz="21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</a:t>
            </a:r>
            <a:r>
              <a:rPr lang="ru-RU" sz="2100" dirty="0" err="1">
                <a:solidFill>
                  <a:schemeClr val="accent2">
                    <a:lumMod val="75000"/>
                  </a:schemeClr>
                </a:solidFill>
              </a:rPr>
              <a:t>Гераскина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 Светлана Александровна</a:t>
            </a:r>
          </a:p>
          <a:p>
            <a:pPr algn="r"/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Учитель начальных классов</a:t>
            </a:r>
          </a:p>
          <a:p>
            <a:pPr algn="r"/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МОУ «Первомайская СШ» </a:t>
            </a:r>
          </a:p>
          <a:p>
            <a:pPr algn="r"/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Ясногорского района Тульской области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62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827729" cy="2185116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4.На этапе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ткрытия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(построение проекта выхода из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затруднения)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обращаем на отличительное свойство задания, вызвавшего затруднение, затем формулируется цель и тема урока, организуем подводящий диалог, направленный на построение и осмысление нового материала, которое фиксируется вербально, знаками и с помощью схем.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75020"/>
            <a:ext cx="10977854" cy="330987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проблемных вопросов: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«Могут ли в пустынях жить растения нашего края?»,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 кочкой в сыром болотце заметил мальчик маленького, слабенького зайчонка, пожалел его и взял домой. Хорошо ли жилось зайчонку дома у мальчика и почему?»,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 особенно весной и в начале лета нельзя шуметь в лесу, включать магнитофон, разжигать костры?»</a:t>
            </a:r>
            <a:b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9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8789"/>
            <a:ext cx="8596668" cy="9787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Используемые приёмы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120462"/>
            <a:ext cx="4184035" cy="4920899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«ведения дневника» позволяет в ходе изучения темы фиксировать учащимся свои мысли, наблюдения, впечатления. Изучая природные зоны нашей страны, дети работают в группах, каждая группа выполняет свое задание, работая с текстом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455313"/>
            <a:ext cx="4184034" cy="4586049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«Противоречий» так же можно использовать на этапе проблемного изложения нового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955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58237" cy="179240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5.На этапе первичного закрепления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проводятся такие виды работ, как проговаривание нового знания,  фронтальная работа, работа в парах; комментирование, обозначение знаковыми символами.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24836"/>
            <a:ext cx="8596668" cy="3516526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«Кластер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- это графическая организация материала, показывающая смысловые поля того или иного понятия. В центре листа записывают ключевое понятие, а от него рисуют стрелки-лучи в разные стороны и записывают понятия связанные с ключевым понятием.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71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2012"/>
            <a:ext cx="8596668" cy="16983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Ученые делят царство растений на несколько групп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837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61681" y="1937982"/>
            <a:ext cx="4610637" cy="90128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Растения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9099" y="3193961"/>
            <a:ext cx="45719" cy="5723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335628" y="4775369"/>
            <a:ext cx="2962141" cy="914400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Папоротники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677334" y="4154528"/>
            <a:ext cx="2658294" cy="1032777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Мхи </a:t>
            </a:r>
          </a:p>
          <a:p>
            <a:pPr algn="ctr"/>
            <a:r>
              <a:rPr lang="ru-RU" sz="2400" dirty="0" smtClean="0"/>
              <a:t>Лишайники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7044744" y="5434885"/>
            <a:ext cx="5151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10647" y="4164347"/>
            <a:ext cx="2645415" cy="914400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Хвойные растения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6472239" y="2893810"/>
            <a:ext cx="2620245" cy="914400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Цветковые растения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789002" y="2942823"/>
            <a:ext cx="2435335" cy="914400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Водоросли</a:t>
            </a:r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485622" y="2844800"/>
            <a:ext cx="12879" cy="40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862057" y="2808004"/>
            <a:ext cx="540409" cy="281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7"/>
          </p:cNvCxnSpPr>
          <p:nvPr/>
        </p:nvCxnSpPr>
        <p:spPr>
          <a:xfrm flipH="1">
            <a:off x="2946330" y="2793660"/>
            <a:ext cx="1145330" cy="1512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7" idx="0"/>
          </p:cNvCxnSpPr>
          <p:nvPr/>
        </p:nvCxnSpPr>
        <p:spPr>
          <a:xfrm flipH="1">
            <a:off x="4816699" y="2884868"/>
            <a:ext cx="12878" cy="1890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045417" y="2864834"/>
            <a:ext cx="567884" cy="323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0" idx="1"/>
          </p:cNvCxnSpPr>
          <p:nvPr/>
        </p:nvCxnSpPr>
        <p:spPr>
          <a:xfrm>
            <a:off x="5512158" y="2839264"/>
            <a:ext cx="1185901" cy="145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56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091" y="596721"/>
            <a:ext cx="8596668" cy="1116169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6.Самостоятельная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самопроверкой по эталону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7285"/>
            <a:ext cx="8596668" cy="426407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самостоятельно выполняют задания на применение изученных свойств, правил, проверяют их в классе пошагово, сравнивая с эталоном, и исправляют допущенные ошибки, определяют их причины, устанавливают способы действий, которые вызывают у них затруднение и им предстоит их доработать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88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77861" y="489396"/>
          <a:ext cx="9947208" cy="5975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7868"/>
                <a:gridCol w="1657868"/>
                <a:gridCol w="1657868"/>
                <a:gridCol w="1657868"/>
                <a:gridCol w="1657868"/>
                <a:gridCol w="1657868"/>
              </a:tblGrid>
              <a:tr h="9031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корень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стебель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листья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цветок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плод 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 семенами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Водоросли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Мхи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0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Папорот-ники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31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Хвойные растения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4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Цветковые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растения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7863" y="309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17" y="686873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46922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 включение в систему знаний и повторение. </a:t>
            </a:r>
            <a:endParaRPr lang="ru-RU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Приемы: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Кластер. "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ошибку. "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Верю-не верю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Тестирование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Составление кроссворда.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«Согласен – не согласен»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Все растения цветут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 хвойных есть плоды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Самая многочисленная группа растений - это цветковые растения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Водоросли, мхи и водоросли размножаются спорами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 водорослей нет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корней.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Ключ: 1</a:t>
            </a: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–, 2</a:t>
            </a: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–, 3+,  4 +, 5 +</a:t>
            </a:r>
            <a:endParaRPr lang="ru-RU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3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8.Рефлексия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на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Приём «Продолжите высказывание»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предложения: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знаю, что…….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умею………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знания мне пригодятся………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9.Самооценка.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у детей умения оценивать результат своей деятельности можно использовать лист самооценки, в течение урока после выполнения задания оценить себя с помощью «плюсов» и «минусов» на полях в тетради </a:t>
            </a:r>
            <a:br>
              <a:rPr lang="ru-RU" sz="27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56079"/>
            <a:ext cx="8596668" cy="32852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3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и закончился наш урок. Спасибо за работу. </a:t>
            </a:r>
          </a:p>
          <a:p>
            <a:pPr marL="0" indent="0">
              <a:buNone/>
            </a:pPr>
            <a:r>
              <a:rPr lang="ru-RU" sz="3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Поднимите руку, кто доволен собой, потому, что он был активным на уроке и у него </a:t>
            </a:r>
            <a:r>
              <a:rPr lang="ru-RU" sz="33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всѐ</a:t>
            </a:r>
            <a:r>
              <a:rPr lang="ru-RU" sz="3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получалось. </a:t>
            </a:r>
          </a:p>
          <a:p>
            <a:pPr marL="0" indent="0">
              <a:buNone/>
            </a:pPr>
            <a:r>
              <a:rPr lang="ru-RU" sz="3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Поднимите руку, кто считает, что у него </a:t>
            </a: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ещё </a:t>
            </a:r>
            <a:r>
              <a:rPr lang="ru-RU" sz="3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</a:t>
            </a:r>
            <a:r>
              <a:rPr lang="ru-RU" sz="3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получается, и он обязательно будет стараться на следующих уроках.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80" y="0"/>
            <a:ext cx="9368187" cy="10174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педагогические </a:t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238163" y="1094704"/>
            <a:ext cx="2388358" cy="1004553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Проблемное обучение</a:t>
            </a:r>
            <a:endParaRPr lang="ru-RU" sz="2400" b="1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3748521" y="1176784"/>
            <a:ext cx="2756848" cy="961109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Проектная технология</a:t>
            </a:r>
            <a:endParaRPr lang="ru-RU" sz="2400" b="1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7730112" y="545717"/>
            <a:ext cx="2866030" cy="1115658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Исследователь-</a:t>
            </a:r>
            <a:r>
              <a:rPr lang="ru-RU" sz="2400" b="1" dirty="0" err="1" smtClean="0"/>
              <a:t>ская</a:t>
            </a:r>
            <a:r>
              <a:rPr lang="ru-RU" sz="2400" b="1" dirty="0" smtClean="0"/>
              <a:t> технология</a:t>
            </a:r>
            <a:endParaRPr lang="ru-RU" sz="2400" b="1" dirty="0"/>
          </a:p>
        </p:txBody>
      </p:sp>
      <p:pic>
        <p:nvPicPr>
          <p:cNvPr id="6" name="Рисунок 5" descr="C:\Users\Samsung\AppData\Local\Temp\Rar$DIa0.814\20201218_1134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13" y="2228045"/>
            <a:ext cx="2442949" cy="1300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Samsung\AppData\Local\Temp\Rar$DIa0.697\20201219_10335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231" y="2228045"/>
            <a:ext cx="2743199" cy="12746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ая выноска 7"/>
          <p:cNvSpPr/>
          <p:nvPr/>
        </p:nvSpPr>
        <p:spPr>
          <a:xfrm>
            <a:off x="145896" y="3656639"/>
            <a:ext cx="3234519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Информационно- коммуникационные технологии</a:t>
            </a:r>
            <a:endParaRPr lang="ru-RU" sz="24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965156" y="3592246"/>
            <a:ext cx="2899283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Здоровьесберегающие</a:t>
            </a:r>
            <a:r>
              <a:rPr lang="ru-RU" sz="2400" b="1" dirty="0" smtClean="0"/>
              <a:t> технологии</a:t>
            </a:r>
            <a:endParaRPr lang="ru-RU" sz="2400" b="1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7805846" y="3604354"/>
            <a:ext cx="2866030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Игровые технологии</a:t>
            </a:r>
            <a:endParaRPr lang="ru-RU" sz="2400" b="1" dirty="0"/>
          </a:p>
        </p:txBody>
      </p:sp>
      <p:pic>
        <p:nvPicPr>
          <p:cNvPr id="12" name="Рисунок 11" descr="C:\Users\Samsung\AppData\Local\Temp\Rar$DIa0.689\20201219_104748_0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014" y="1844336"/>
            <a:ext cx="2920621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Samsung\AppData\Local\Temp\Rar$DIa0.396\20201219_102945_00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99" y="4884703"/>
            <a:ext cx="2841080" cy="173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:\Users\Samsung\AppData\Local\Temp\Rar$DIa0.098\20201217_120856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058" y="4831250"/>
            <a:ext cx="2961564" cy="169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Samsung\AppData\Local\Temp\Rar$DIa0.621\20201217_14251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95" y="4859180"/>
            <a:ext cx="2934268" cy="1856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94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791" y="1116031"/>
            <a:ext cx="103030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образования на современном  этапе понимается как уровень специфических, над предметных умений, связанных с самоопределением и самореализацией личности, когда знания приобретаются не «впрок», а в контексте  модели будущей деятельности, жизненной ситуации, как  «научение жить здесь и сейчас»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00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52530"/>
          </a:xfrm>
        </p:spPr>
        <p:txBody>
          <a:bodyPr/>
          <a:lstStyle/>
          <a:p>
            <a:pPr algn="ctr"/>
            <a:r>
              <a:rPr lang="ru-RU" dirty="0" smtClean="0"/>
              <a:t> Используемые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639" y="1249251"/>
            <a:ext cx="9595974" cy="49068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</a:t>
            </a: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стандарт начального общего образования. Министерство образования и науки РФ. – М: Просвещение, 2010.</a:t>
            </a:r>
          </a:p>
          <a:p>
            <a:pPr lvl="0"/>
            <a:r>
              <a:rPr lang="ru-RU" sz="6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Г. “Как проектировать универсальные учебные действия в начальной школе. От действия к мысли”. М: Просвещение, 2010.</a:t>
            </a:r>
          </a:p>
          <a:p>
            <a:pPr lvl="0"/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Блохина Е. А. “Подходы к решению задачи формирования УУД младших школьников”, Ж: “Начальная школа плюс до и после”, №3, 2010, стр.20.</a:t>
            </a:r>
          </a:p>
          <a:p>
            <a:pPr marL="0" indent="0" algn="ctr">
              <a:buNone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 ресурсы:</a:t>
            </a: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http://elar.uspu.ru/bitstream/uspu/10061/2/10Sharav%27eva.pdf</a:t>
            </a:r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https://pedsovet.su/metodika/6323_urok_otkrytiya_novyh_znaniy</a:t>
            </a:r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http://vejdschool.my1.ru/nach_class/opyt_kirienko.pdf</a:t>
            </a:r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ru-RU" sz="62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www.sites.google.com/view/case-so/электронный-конструктор-урока/уроки-рефлексии/этап-7-включение-в-систему-знаний-и-повторение</a:t>
            </a:r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https://nsportal.ru/nachalnaya-shkola/obshchepedagogicheskie-tekhnologii/2012/11/08/fizminutki-k-urokam</a:t>
            </a:r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https://www.yaklass.ru/p/okruzhayushchij-mir/3-klass/priroda-vokrug-nas-324086/znachenie-i-sostav-pochvy-329401/re-916b8fe6-178c-4e77-b3a8-e7826662b73b</a:t>
            </a:r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https://razdeti.ru/semeinaja-biblioteka/detskie-zagadki/zagadki-o-rastenijah-dlja-3-klasa-s-otvetami-okruzhayuschii-mir.html</a:t>
            </a:r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9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6" y="1346892"/>
            <a:ext cx="8447964" cy="5495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Учиться знать, что подразумевает, что обучающийся ежедневно конструирует свое собственное знание, комбинируя внутренние и внешние элементы. </a:t>
            </a:r>
            <a:endParaRPr lang="ru-RU" sz="2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86410" algn="just">
              <a:lnSpc>
                <a:spcPct val="10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Учиться делать фокусируется на практическом применении изученного.  </a:t>
            </a:r>
            <a:endParaRPr lang="ru-RU" sz="2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86410" algn="just">
              <a:lnSpc>
                <a:spcPct val="10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Учиться жить вместе актуализирует умения отказаться от любой дискриминации, когда все имеют равные возможности развивать себя, свою семью и свое сообщество.  </a:t>
            </a:r>
            <a:endParaRPr lang="ru-RU" sz="2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86410" algn="just">
              <a:lnSpc>
                <a:spcPct val="10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Учиться быть акцентирует умения необходимые индивиду развивать свой потенциал. </a:t>
            </a:r>
            <a:endParaRPr lang="ru-RU" sz="2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8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Перед </a:t>
            </a:r>
            <a:r>
              <a:rPr lang="ru-RU" b="1" dirty="0"/>
              <a:t>нами ставятся 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8277" y="1505497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получать знания (учить учиться);  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работать и зарабатывать (учение для труда);  </a:t>
            </a:r>
          </a:p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жить (учение для бытия);  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жить вместе (учение для совместной жизни).</a:t>
            </a: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Система дидактических принципов.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9243"/>
            <a:ext cx="10418296" cy="4772120"/>
          </a:xfrm>
        </p:spPr>
        <p:txBody>
          <a:bodyPr>
            <a:normAutofit fontScale="40000" lnSpcReduction="20000"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 деятельности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 заключается в том, что ученик, получая  знания не в  готовом виде,  а  добывая  их  сам,  осознает  при  этом  содержание  и  формы  своей  учебной деятельности,  понимает  и  принимает  систему  ее  норм,  активно  участвует  в  их совершенствовании,  что  способствует  активному  успешному  формированию  его общекультурных 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способностей,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 </a:t>
            </a:r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 непрерывности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–  означает  преемственность  между  всеми  ступенями  и этапами  обучения  на  уровне  технологии,  содержания  и  методик  с  учетом  возрастных психологических особенностей развития детей.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 </a:t>
            </a:r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 целостности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 предполагает  формирование  учащимися  обобщенного системного представления о мире (природе, обществе, самом себе, социокультурном мире и мире деятельности, о роли и месте каждой науки в системе наук).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 минимакса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заключается в следующем: школа должна предложить ученику возможность  освоения  содержания  образования  на  максимальном  для  него  уровне (определяемом  зоной  ближайшего  развития  возрастной  группы)  и  обеспечить  при  этом его  усвоение  на  уровне  социально  безопасного  минимума  (государственного  стандарта знаний).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 </a:t>
            </a:r>
            <a:r>
              <a:rPr lang="ru-RU" sz="3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 психологической  комфортности</a:t>
            </a:r>
            <a:r>
              <a:rPr lang="ru-RU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 предполагает  снятие  всех</a:t>
            </a:r>
          </a:p>
          <a:p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стрессообразующих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факторов  учебного  процесса,  создание  в  школе  и  на  уроках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доброжелательной  атмосферы,  ориентированной  на  реализацию  идей  педагогики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сотрудничества, развитие диалоговых форм общения.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 </a:t>
            </a:r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 вариативности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–  предполагает  формирование  учащимися  способностей  к систематическому  перебору  вариантов  и  адекватному  принятию  решений  в  ситуациях выбора.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 творчества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–  означает максимальную  ориентацию  на  творческое  начало  в образовательном  процессе,  приобретение  учащимся  собственного  опыта  творческой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29551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уроков при системно-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деятельностном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подходе 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классах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60619"/>
            <a:ext cx="10036159" cy="44045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Мотивирование к учебной деятельности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Актуализация знаний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Постановка учебной задачи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«Открытие нового знания» (построение проекта выхода из затруднения)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Первичное закрепление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Самостоятельная работа с самопроверкой по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эталону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Включение нового знания в систему знаний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повторение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Рефлексия учебной деятельности на уроке (итог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Самооценка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18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817794" cy="13208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мотивации (самоопределении) к учебной деятельности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организуем осознанное вхождение обучающихся в пространство учебной деятельности на уроке.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Рифмованное начало урока»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 прозвенел звонок -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урок.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ушки на макушке,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Слушаем, запоминаем,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минутки не теряем.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5612374" cy="388077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 –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хочу успешным стать.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 я стараться –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получаться.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 хочу учиться. - Я очень хочу учиться. - Я готов к работе. - Я работаю!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2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244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актуализации знаний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подготавливаем мышление детей к изучению нового материала, воспроизведению учебного содержания, необходимого и достаточного для восприятия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84143"/>
            <a:ext cx="8596668" cy="325721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«Корзина идей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«Почини цепочку»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«Лови ошибку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«Да – нет».</a:t>
            </a:r>
          </a:p>
        </p:txBody>
      </p:sp>
    </p:spTree>
    <p:extLst>
      <p:ext uri="{BB962C8B-B14F-4D97-AF65-F5344CB8AC3E}">
        <p14:creationId xmlns:p14="http://schemas.microsoft.com/office/powerpoint/2010/main" val="946380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10610" cy="222913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постановки учебной задачи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учащимся необходимо с помощью загадок, ребусов, кроссвордов или специальных заданий определить тему урока и построить план действий, чтобы ответить на поставленный вопрос.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06973"/>
            <a:ext cx="8596668" cy="348017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Домысливание»: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Повторим…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Узнаем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Закрепим…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Прием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над понятием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Приём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(коллизий)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6297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869</Words>
  <Application>Microsoft Office PowerPoint</Application>
  <PresentationFormat>Широкоэкранный</PresentationFormat>
  <Paragraphs>169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Symbol</vt:lpstr>
      <vt:lpstr>Times New Roman</vt:lpstr>
      <vt:lpstr>Trebuchet MS</vt:lpstr>
      <vt:lpstr>Wingdings 3</vt:lpstr>
      <vt:lpstr>Грань</vt:lpstr>
      <vt:lpstr>Реализация системно-деятельностного подхода на уроках окружающего мира в начальных классах»</vt:lpstr>
      <vt:lpstr>Презентация PowerPoint</vt:lpstr>
      <vt:lpstr>Презентация PowerPoint</vt:lpstr>
      <vt:lpstr>        Перед нами ставятся задачи: </vt:lpstr>
      <vt:lpstr> Система дидактических принципов.</vt:lpstr>
      <vt:lpstr>Структура уроков при системно-деятельностном подходе на уроках в начальных классах </vt:lpstr>
      <vt:lpstr>1.На этапе мотивации (самоопределении) к учебной деятельности организуем осознанное вхождение обучающихся в пространство учебной деятельности на уроке. </vt:lpstr>
      <vt:lpstr>2.На этапе актуализации знаний подготавливаем мышление детей к изучению нового материала, воспроизведению учебного содержания, необходимого и достаточного для восприятия нового</vt:lpstr>
      <vt:lpstr>3.На этапе постановки учебной задачи учащимся необходимо с помощью загадок, ребусов, кроссвордов или специальных заданий определить тему урока и построить план действий, чтобы ответить на поставленный вопрос. </vt:lpstr>
      <vt:lpstr>4.На этапе открытия нового знания (построение проекта выхода из затруднения)внимание детей обращаем на отличительное свойство задания, вызвавшего затруднение, затем формулируется цель и тема урока, организуем подводящий диалог, направленный на построение и осмысление нового материала, которое фиксируется вербально, знаками и с помощью схем. </vt:lpstr>
      <vt:lpstr>Используемые приёмы</vt:lpstr>
      <vt:lpstr>5.На этапе первичного закрепления проводятся такие виды работ, как проговаривание нового знания,  фронтальная работа, работа в парах; комментирование, обозначение знаковыми символами. </vt:lpstr>
      <vt:lpstr>Ученые делят царство растений на несколько групп</vt:lpstr>
      <vt:lpstr>6.Самостоятельная работа с самопроверкой по эталону </vt:lpstr>
      <vt:lpstr>Презентация PowerPoint</vt:lpstr>
      <vt:lpstr>  </vt:lpstr>
      <vt:lpstr>8.Рефлексия учебной деятельности на уроке </vt:lpstr>
      <vt:lpstr>9.Самооценка. Для формирования у детей умения оценивать результат своей деятельности можно использовать лист самооценки, в течение урока после выполнения задания оценить себя с помощью «плюсов» и «минусов» на полях в тетради   </vt:lpstr>
      <vt:lpstr>Используемые педагогические  технологии</vt:lpstr>
      <vt:lpstr> Используемые ресурсы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системно-деятельностного подхода на уроках окружающего мира в начальных классах»</dc:title>
  <dc:creator>Samsung</dc:creator>
  <cp:lastModifiedBy>Samsung</cp:lastModifiedBy>
  <cp:revision>32</cp:revision>
  <dcterms:created xsi:type="dcterms:W3CDTF">2021-03-11T08:28:51Z</dcterms:created>
  <dcterms:modified xsi:type="dcterms:W3CDTF">2021-03-15T07:58:03Z</dcterms:modified>
</cp:coreProperties>
</file>