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6" r:id="rId4"/>
    <p:sldId id="278" r:id="rId5"/>
    <p:sldId id="259" r:id="rId6"/>
    <p:sldId id="260" r:id="rId7"/>
    <p:sldId id="261" r:id="rId8"/>
    <p:sldId id="258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62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formirovanie-umeniy-rabotat-s-informaciey-na-urokah-matematiki-v-os-shkola-622601.html" TargetMode="External"/><Relationship Id="rId2" Type="http://schemas.openxmlformats.org/officeDocument/2006/relationships/hyperlink" Target="https://nsportal.ru/nachalnaya-shkola/raznoe/2015/04/28/formirovanie-pervichnyh%20navykov-raboty-s-informatsiey-sredstva-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c.1september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Тема: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i="1" dirty="0">
                <a:solidFill>
                  <a:schemeClr val="tx2"/>
                </a:solidFill>
              </a:rPr>
              <a:t>Формирование первичных навыков работы с информацией средствами таблиц у младших школьников на уроках математики в сети реализации ФГОС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Муниципальное общеобразовательное учреждение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«Первомайская средняя школа»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600" b="1" dirty="0">
                <a:solidFill>
                  <a:srgbClr val="00B0F0"/>
                </a:solidFill>
              </a:rPr>
              <a:t>учитель начальных классов </a:t>
            </a:r>
            <a:endParaRPr lang="ru-RU" sz="2600" dirty="0">
              <a:solidFill>
                <a:srgbClr val="00B0F0"/>
              </a:solidFill>
            </a:endParaRPr>
          </a:p>
          <a:p>
            <a:r>
              <a:rPr lang="ru-RU" sz="2600" b="1" dirty="0">
                <a:solidFill>
                  <a:srgbClr val="00B0F0"/>
                </a:solidFill>
              </a:rPr>
              <a:t>        </a:t>
            </a:r>
            <a:r>
              <a:rPr lang="ru-RU" sz="2600" b="1" dirty="0" err="1" smtClean="0">
                <a:solidFill>
                  <a:srgbClr val="00B0F0"/>
                </a:solidFill>
              </a:rPr>
              <a:t>Гераскина</a:t>
            </a:r>
            <a:r>
              <a:rPr lang="ru-RU" sz="2600" b="1" dirty="0" smtClean="0">
                <a:solidFill>
                  <a:srgbClr val="00B0F0"/>
                </a:solidFill>
              </a:rPr>
              <a:t> </a:t>
            </a:r>
            <a:r>
              <a:rPr lang="ru-RU" sz="2600" b="1" dirty="0">
                <a:solidFill>
                  <a:srgbClr val="00B0F0"/>
                </a:solidFill>
              </a:rPr>
              <a:t>Светлана Александровна</a:t>
            </a:r>
            <a:r>
              <a:rPr lang="ru-RU" sz="2600" b="1" dirty="0"/>
              <a:t> </a:t>
            </a:r>
            <a:endParaRPr lang="ru-RU" sz="26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</a:t>
            </a:r>
            <a:r>
              <a:rPr lang="ru-RU" b="1" i="1" dirty="0" smtClean="0">
                <a:solidFill>
                  <a:srgbClr val="C00000"/>
                </a:solidFill>
              </a:rPr>
              <a:t>равнительная таблица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Задача.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Юля подарила Саше 2 мелка и у нее осталось 5 мелков. Сколько мелков было изначально у девочки?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97181"/>
              </p:ext>
            </p:extLst>
          </p:nvPr>
        </p:nvGraphicFramePr>
        <p:xfrm>
          <a:off x="1524000" y="2996952"/>
          <a:ext cx="6096000" cy="180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0006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Было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Подарила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Осталось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2м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5м</a:t>
                      </a:r>
                      <a:endParaRPr lang="ru-RU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6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10532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solidFill>
                  <a:srgbClr val="C00000"/>
                </a:solidFill>
              </a:rPr>
              <a:t>Составление </a:t>
            </a:r>
            <a:r>
              <a:rPr lang="ru-RU" sz="3100" b="1" i="1" dirty="0">
                <a:solidFill>
                  <a:srgbClr val="C00000"/>
                </a:solidFill>
              </a:rPr>
              <a:t>краткой записи задач в виде таблицы: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196752"/>
            <a:ext cx="7715304" cy="494689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74983"/>
              </p:ext>
            </p:extLst>
          </p:nvPr>
        </p:nvGraphicFramePr>
        <p:xfrm>
          <a:off x="1533207" y="1484784"/>
          <a:ext cx="6077585" cy="1440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50"/>
                <a:gridCol w="2025650"/>
                <a:gridCol w="2026285"/>
              </a:tblGrid>
              <a:tr h="68407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Цена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Стоимость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608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5руб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пир.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78954"/>
              </p:ext>
            </p:extLst>
          </p:nvPr>
        </p:nvGraphicFramePr>
        <p:xfrm>
          <a:off x="1533207" y="3429000"/>
          <a:ext cx="6077585" cy="1512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50"/>
                <a:gridCol w="2025650"/>
                <a:gridCol w="2026285"/>
              </a:tblGrid>
              <a:tr h="671151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Скорость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Время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Расстояние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4101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60км/час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час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i="1" dirty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Составление </a:t>
            </a:r>
            <a:r>
              <a:rPr lang="ru-RU" b="1" i="1" dirty="0">
                <a:solidFill>
                  <a:srgbClr val="C00000"/>
                </a:solidFill>
              </a:rPr>
              <a:t>задач по </a:t>
            </a:r>
            <a:r>
              <a:rPr lang="ru-RU" b="1" i="1" dirty="0" smtClean="0">
                <a:solidFill>
                  <a:srgbClr val="C00000"/>
                </a:solidFill>
              </a:rPr>
              <a:t>таблице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913126"/>
              </p:ext>
            </p:extLst>
          </p:nvPr>
        </p:nvGraphicFramePr>
        <p:xfrm>
          <a:off x="1533207" y="1196753"/>
          <a:ext cx="6855218" cy="2689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834"/>
                <a:gridCol w="2284834"/>
                <a:gridCol w="2285550"/>
              </a:tblGrid>
              <a:tr h="718254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Масса одного пакета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Количество пакетов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Масса всех пакетов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1825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Одинаковое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27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5313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0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Впишите </a:t>
            </a:r>
            <a:r>
              <a:rPr lang="ru-RU" sz="4000" b="1" i="1" dirty="0" smtClean="0">
                <a:solidFill>
                  <a:srgbClr val="C00000"/>
                </a:solidFill>
              </a:rPr>
              <a:t>недостающее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688508"/>
              </p:ext>
            </p:extLst>
          </p:nvPr>
        </p:nvGraphicFramePr>
        <p:xfrm>
          <a:off x="1533207" y="1052738"/>
          <a:ext cx="6639192" cy="388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334"/>
                <a:gridCol w="947564"/>
                <a:gridCol w="896926"/>
                <a:gridCol w="973230"/>
                <a:gridCol w="883052"/>
                <a:gridCol w="880277"/>
                <a:gridCol w="876809"/>
              </a:tblGrid>
              <a:tr h="777686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Прямоугольник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Длина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Ширина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Площадь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Периметр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7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Составление задач на сравнение величин</a:t>
            </a:r>
            <a:r>
              <a:rPr lang="ru-RU" sz="3200" dirty="0">
                <a:solidFill>
                  <a:srgbClr val="C00000"/>
                </a:solidFill>
              </a:rPr>
              <a:t>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315510"/>
              </p:ext>
            </p:extLst>
          </p:nvPr>
        </p:nvGraphicFramePr>
        <p:xfrm>
          <a:off x="755577" y="980727"/>
          <a:ext cx="7488830" cy="3128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238"/>
                <a:gridCol w="1802765"/>
                <a:gridCol w="1792594"/>
                <a:gridCol w="2067233"/>
              </a:tblGrid>
              <a:tr h="1296145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  <a:effectLst/>
                        </a:rPr>
                        <a:t>Название </a:t>
                      </a: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животного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  <a:effectLst/>
                        </a:rPr>
                        <a:t>Масса</a:t>
                      </a: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, кг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  <a:effectLst/>
                        </a:rPr>
                        <a:t>Рост</a:t>
                      </a: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, см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i="1" dirty="0" err="1" smtClean="0">
                          <a:solidFill>
                            <a:schemeClr val="tx1"/>
                          </a:solidFill>
                          <a:effectLst/>
                        </a:rPr>
                        <a:t>Продолжитель-ность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</a:rPr>
                        <a:t>жизни, лет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601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Лось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601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Кабан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4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Магические </a:t>
            </a:r>
            <a:r>
              <a:rPr lang="ru-RU" b="1" i="1" dirty="0" smtClean="0">
                <a:solidFill>
                  <a:srgbClr val="C00000"/>
                </a:solidFill>
              </a:rPr>
              <a:t>квадраты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52497"/>
              </p:ext>
            </p:extLst>
          </p:nvPr>
        </p:nvGraphicFramePr>
        <p:xfrm>
          <a:off x="1619672" y="1340768"/>
          <a:ext cx="5616624" cy="331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219"/>
                <a:gridCol w="1935934"/>
                <a:gridCol w="1780471"/>
              </a:tblGrid>
              <a:tr h="110412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4605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0412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4790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0412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</a:rPr>
                        <a:t>5160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2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Установи правильный </a:t>
            </a:r>
            <a:r>
              <a:rPr lang="ru-RU" b="1" i="1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08437"/>
              </p:ext>
            </p:extLst>
          </p:nvPr>
        </p:nvGraphicFramePr>
        <p:xfrm>
          <a:off x="714375" y="908722"/>
          <a:ext cx="7715250" cy="4088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875"/>
                <a:gridCol w="1285875"/>
                <a:gridCol w="1285875"/>
                <a:gridCol w="1285875"/>
                <a:gridCol w="1285875"/>
                <a:gridCol w="1285875"/>
              </a:tblGrid>
              <a:tr h="136496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а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– в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Верно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Неверно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Правиль-ный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ответ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326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687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687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687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2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Задания </a:t>
            </a:r>
            <a:r>
              <a:rPr lang="ru-RU" sz="3600" b="1" i="1" dirty="0">
                <a:solidFill>
                  <a:srgbClr val="C00000"/>
                </a:solidFill>
              </a:rPr>
              <a:t>из сборника для подготовки к </a:t>
            </a:r>
            <a:r>
              <a:rPr lang="ru-RU" sz="3600" b="1" i="1" dirty="0" smtClean="0">
                <a:solidFill>
                  <a:srgbClr val="C00000"/>
                </a:solidFill>
              </a:rPr>
              <a:t>ВПР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Задача 1.Четверо друзей каждые выходные ходили в парк аттракционов. В таблице показано, сколько раз каждый посетил каждый аттракцион. Используя эти </a:t>
            </a:r>
            <a:r>
              <a:rPr lang="ru-RU" sz="1800" dirty="0" smtClean="0"/>
              <a:t>данные</a:t>
            </a:r>
            <a:r>
              <a:rPr lang="ru-RU" sz="1800" dirty="0"/>
              <a:t>, ответь на вопросы</a:t>
            </a:r>
            <a:r>
              <a:rPr lang="ru-RU" sz="1800" dirty="0" smtClean="0"/>
              <a:t>. </a:t>
            </a:r>
          </a:p>
          <a:p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03714"/>
              </p:ext>
            </p:extLst>
          </p:nvPr>
        </p:nvGraphicFramePr>
        <p:xfrm>
          <a:off x="1043607" y="2060847"/>
          <a:ext cx="7056784" cy="2185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007"/>
                <a:gridCol w="1764007"/>
                <a:gridCol w="1764007"/>
                <a:gridCol w="1764763"/>
              </a:tblGrid>
              <a:tr h="991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Колесо обозрения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«Гонки»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Комната смеха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Дима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Кирилл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Никита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Паша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4122102"/>
            <a:ext cx="6881988" cy="147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NewRoman"/>
              <a:ea typeface="Calibri" panose="020F0502020204030204" pitchFamily="34" charset="0"/>
              <a:cs typeface="TimesNew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NewRoman"/>
                <a:ea typeface="Calibri" panose="020F0502020204030204" pitchFamily="34" charset="0"/>
                <a:cs typeface="TimesNewRoman"/>
              </a:rPr>
              <a:t>1</a:t>
            </a:r>
            <a:r>
              <a:rPr lang="ru-RU" sz="1600" dirty="0">
                <a:latin typeface="TimesNewRoman"/>
                <a:ea typeface="Calibri" panose="020F0502020204030204" pitchFamily="34" charset="0"/>
                <a:cs typeface="TimesNewRoman"/>
              </a:rPr>
              <a:t>) Сколько раз Никита покатался на колесе обозрения?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NewRoman"/>
                <a:ea typeface="Calibri" panose="020F0502020204030204" pitchFamily="34" charset="0"/>
                <a:cs typeface="TimesNewRoman"/>
              </a:rPr>
              <a:t>Ответ:________________________________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NewRoman"/>
                <a:ea typeface="Calibri" panose="020F0502020204030204" pitchFamily="34" charset="0"/>
                <a:cs typeface="TimesNewRoman"/>
              </a:rPr>
              <a:t>2) Кто из друзей посетил самое большое количество аттракционов?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NewRoman"/>
                <a:ea typeface="Calibri" panose="020F0502020204030204" pitchFamily="34" charset="0"/>
                <a:cs typeface="TimesNewRoman"/>
              </a:rPr>
              <a:t>Ответ: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Задача </a:t>
            </a:r>
            <a:r>
              <a:rPr lang="ru-RU" b="1" i="1" dirty="0">
                <a:solidFill>
                  <a:srgbClr val="C00000"/>
                </a:solidFill>
              </a:rPr>
              <a:t>2.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 В таблице показаны результаты работы четырёх принтеров. Сколько страниц в минуту печатает принтер с самой большой скоростью печати?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61253"/>
              </p:ext>
            </p:extLst>
          </p:nvPr>
        </p:nvGraphicFramePr>
        <p:xfrm>
          <a:off x="714349" y="2636915"/>
          <a:ext cx="7602066" cy="2433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4022"/>
                <a:gridCol w="2534022"/>
                <a:gridCol w="2534022"/>
              </a:tblGrid>
              <a:tr h="805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Принтер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Время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печати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Количество напечатанных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страниц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7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 мин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114 шт.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5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7 мин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147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шт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5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9 мин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144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шт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2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8 мин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120 шт.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42452" y="5340076"/>
            <a:ext cx="64938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NewRoman"/>
                <a:ea typeface="Calibri" panose="020F0502020204030204" pitchFamily="34" charset="0"/>
                <a:cs typeface="TimesNewRoman"/>
              </a:rPr>
              <a:t>Ответ:________________________________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Задача </a:t>
            </a:r>
            <a:r>
              <a:rPr lang="ru-RU" b="1" i="1" dirty="0">
                <a:solidFill>
                  <a:srgbClr val="C00000"/>
                </a:solidFill>
              </a:rPr>
              <a:t>4</a:t>
            </a:r>
            <a:r>
              <a:rPr lang="ru-RU" b="1" i="1" dirty="0"/>
              <a:t>.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Рассмотри таблицу цен и ответь на вопрос: сколько придётся заплатить за покупку двух альбомов и трёх наборов с красками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08207"/>
              </p:ext>
            </p:extLst>
          </p:nvPr>
        </p:nvGraphicFramePr>
        <p:xfrm>
          <a:off x="1115617" y="2198516"/>
          <a:ext cx="6768751" cy="238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4559"/>
                <a:gridCol w="3424192"/>
              </a:tblGrid>
              <a:tr h="340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товара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Цена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Тетрадь в клетку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9 рублей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Тетрадь в линейку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11 рублей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Альбом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70 рублей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Набор фломастеров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55 рублей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Набор цветных карандашей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48 рублей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Набор красок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80 рублей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16295" y="2689225"/>
            <a:ext cx="95687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690930"/>
            <a:ext cx="4572000" cy="783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NewRoman"/>
              <a:ea typeface="Calibri" panose="020F0502020204030204" pitchFamily="34" charset="0"/>
              <a:cs typeface="TimesNew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NewRoman"/>
                <a:ea typeface="Calibri" panose="020F0502020204030204" pitchFamily="34" charset="0"/>
                <a:cs typeface="TimesNewRoman"/>
              </a:rPr>
              <a:t>Ответ</a:t>
            </a:r>
            <a:r>
              <a:rPr lang="ru-RU" sz="1400" dirty="0">
                <a:latin typeface="TimesNewRoman"/>
                <a:ea typeface="Calibri" panose="020F0502020204030204" pitchFamily="34" charset="0"/>
                <a:cs typeface="TimesNewRoman"/>
              </a:rPr>
              <a:t>:________________________________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С целью создания условий для широкой адаптации ребёнка в мире во ФГОС НОО в раздел «Требования к результатам освоения основной образовательной программы начального общего образования» включены умения работать с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42266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344816" cy="319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образом,  применение различных способов моделирования на уроках  математики способствует развитию логического мышления учащихся, при этом раскрываются  их  творческие способности.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учатся не  только  анализу информации, но и способам её замены на графические символы, что позволяет лучшему запоминанию материала.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позволяет значительно экономить время на выполнение различных заданий. Оно даёт возможность учителю сформировать у учащихся умение работать с информацией на уроках математики в начальной школе.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9623" y="260648"/>
            <a:ext cx="3041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Заключение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Памятка</a:t>
            </a:r>
            <a:r>
              <a:rPr lang="ru-RU" sz="3600" b="1" dirty="0" smtClean="0"/>
              <a:t> </a:t>
            </a:r>
            <a:r>
              <a:rPr lang="ru-RU" sz="3600" b="1" dirty="0">
                <a:solidFill>
                  <a:srgbClr val="C00000"/>
                </a:solidFill>
              </a:rPr>
              <a:t>- алгоритм по созданию </a:t>
            </a:r>
            <a:r>
              <a:rPr lang="ru-RU" sz="3600" b="1" dirty="0" smtClean="0">
                <a:solidFill>
                  <a:srgbClr val="C00000"/>
                </a:solidFill>
              </a:rPr>
              <a:t>таблиц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1)Определить структуру таблицы и ее границы; </a:t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2) Начертить количество столбцов по вертикали простым карандашом; </a:t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3) Начертить количество строк по горизонтали простым карандашом; </a:t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4) Ввести данные в таблицу.</a:t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6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Литература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1.Казачкова С.П., Умнова М.С «Начальная школа. Требования стандартов второго поколения к урокам и внеурочной деятельности. ФГОС» М.: «Планета». 2012 г.</a:t>
            </a:r>
          </a:p>
          <a:p>
            <a:pPr>
              <a:buNone/>
            </a:pPr>
            <a:r>
              <a:rPr lang="ru-RU" dirty="0" smtClean="0"/>
              <a:t>2.В.К.Баталова «Проверочные работы. Математика  4 </a:t>
            </a:r>
            <a:r>
              <a:rPr lang="ru-RU" dirty="0" err="1" smtClean="0"/>
              <a:t>кл</a:t>
            </a:r>
            <a:r>
              <a:rPr lang="ru-RU" dirty="0" smtClean="0"/>
              <a:t>.»</a:t>
            </a:r>
          </a:p>
          <a:p>
            <a:pPr>
              <a:buNone/>
            </a:pPr>
            <a:r>
              <a:rPr lang="ru-RU" dirty="0" smtClean="0"/>
              <a:t>М.: Интеллект-Центр» 2016г.</a:t>
            </a:r>
          </a:p>
          <a:p>
            <a:pPr>
              <a:buNone/>
            </a:pPr>
            <a:r>
              <a:rPr lang="ru-RU" dirty="0" smtClean="0"/>
              <a:t>3.И.В.Ященко «Математика. ВПР за курс начальной школы. Типовые задания»</a:t>
            </a:r>
          </a:p>
          <a:p>
            <a:pPr>
              <a:buNone/>
            </a:pPr>
            <a:r>
              <a:rPr lang="ru-RU" dirty="0" smtClean="0"/>
              <a:t>М.: «Экзамен» 2017г. </a:t>
            </a:r>
          </a:p>
          <a:p>
            <a:pPr>
              <a:buNone/>
            </a:pPr>
            <a:r>
              <a:rPr lang="ru-RU" dirty="0" smtClean="0"/>
              <a:t>4.Интернетресурсы:</a:t>
            </a:r>
          </a:p>
          <a:p>
            <a:r>
              <a:rPr lang="en-US" u="sng" dirty="0" smtClean="0">
                <a:hlinkClick r:id="rId2"/>
              </a:rPr>
              <a:t>https://nsportal.ru/nachalnaya-shkola/raznoe/2015/04/28/formirovanie-pervichnyh navykov-raboty-s-informatsiey-sredstva-0</a:t>
            </a:r>
            <a:r>
              <a:rPr lang="en-US" u="sng" dirty="0" smtClean="0"/>
              <a:t> 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https://infourok.ru/formirovanie-umeniy-rabotat-s-informaciey-na-urokah-matematiki-v-os-shkola-622601.html</a:t>
            </a:r>
            <a:r>
              <a:rPr lang="ru-RU" u="sng" dirty="0" smtClean="0"/>
              <a:t> 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http://nsc.1september.ru/</a:t>
            </a:r>
            <a:r>
              <a:rPr lang="ru-RU" u="sng" dirty="0" smtClean="0"/>
              <a:t> </a:t>
            </a:r>
            <a:endParaRPr lang="ru-RU" dirty="0" smtClean="0"/>
          </a:p>
          <a:p>
            <a:r>
              <a:rPr lang="ru-RU" u="sng" dirty="0" smtClean="0"/>
              <a:t>http://www.e-osnova.ru/journal/12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0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Требования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ФГОС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altLang="ru-RU" sz="3600" b="1" dirty="0">
                <a:solidFill>
                  <a:srgbClr val="00B0F0"/>
                </a:solidFill>
                <a:cs typeface="Times New Roman" panose="02020603050405020304" pitchFamily="18" charset="0"/>
              </a:rPr>
              <a:t>Работа с информацией (элементы статистики)</a:t>
            </a:r>
            <a:endParaRPr lang="ru-RU" altLang="ru-RU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Сбор и представление информации, связанной со счётом (пересчётом), измерением величин; фиксирование, анализ полученной информации.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 Построение простейших выражений с помощью логических связок и слов («и»; «не»; «если... то»; «верно/неверно, что»; «каждый»; «все»; «некоторые»); истинность утверждений.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Составление конечной последовательности (цепочки) предметов, чисел, геометрических фигур и др. по правилу. Составление, запись и выполнение простого алгоритма, плана поиска информации.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Чтение и заполнение таблицы. Интерпретация данных таблицы. чтение столбчатой диаграммы. Создание простейшей информационной модели (схема, таблица, цепочка).</a:t>
            </a:r>
            <a:endParaRPr lang="ru-RU" alt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416824" cy="512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работы с таблицами школьники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приобретут важные для практико-ориентированной математической деятельности умения, связанные с представлением, анализом и интерпретацией данных.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 «Получение, поиск и фиксация информации»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 « Понимание и преобразование информации»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№3 «Применение и представление информации»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 «Оценка достоверности полученной информации»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24934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Таблицы </a:t>
            </a:r>
            <a:r>
              <a:rPr lang="ru-RU" sz="3200" b="1" i="1" dirty="0">
                <a:solidFill>
                  <a:srgbClr val="C00000"/>
                </a:solidFill>
              </a:rPr>
              <a:t>для проведения устного счёта.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944122"/>
              </p:ext>
            </p:extLst>
          </p:nvPr>
        </p:nvGraphicFramePr>
        <p:xfrm>
          <a:off x="714374" y="980727"/>
          <a:ext cx="7715253" cy="3078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179"/>
                <a:gridCol w="1102179"/>
                <a:gridCol w="1102179"/>
                <a:gridCol w="1102179"/>
                <a:gridCol w="1102179"/>
                <a:gridCol w="1102179"/>
                <a:gridCol w="1102179"/>
              </a:tblGrid>
              <a:tr h="1231404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Уменьшае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мое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1404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Вычитае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мое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5702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Разность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179023"/>
              </p:ext>
            </p:extLst>
          </p:nvPr>
        </p:nvGraphicFramePr>
        <p:xfrm>
          <a:off x="714374" y="2636914"/>
          <a:ext cx="7715253" cy="1224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179"/>
                <a:gridCol w="1102179"/>
                <a:gridCol w="1102179"/>
                <a:gridCol w="1102179"/>
                <a:gridCol w="1102179"/>
                <a:gridCol w="1102179"/>
                <a:gridCol w="1102179"/>
              </a:tblGrid>
              <a:tr h="248383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Слагаемое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 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 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 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0011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Слагаемое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15740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Сумма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21266"/>
              </p:ext>
            </p:extLst>
          </p:nvPr>
        </p:nvGraphicFramePr>
        <p:xfrm>
          <a:off x="1619672" y="620688"/>
          <a:ext cx="3600400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890"/>
                <a:gridCol w="425263"/>
                <a:gridCol w="432048"/>
                <a:gridCol w="432048"/>
                <a:gridCol w="432048"/>
                <a:gridCol w="432048"/>
                <a:gridCol w="504055"/>
              </a:tblGrid>
              <a:tr h="108012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  12 х 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1712" y="9087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Задача. (2 </a:t>
            </a:r>
            <a:r>
              <a:rPr lang="ru-RU" b="1" i="1" dirty="0" err="1">
                <a:solidFill>
                  <a:srgbClr val="C00000"/>
                </a:solidFill>
              </a:rPr>
              <a:t>кл</a:t>
            </a:r>
            <a:r>
              <a:rPr lang="ru-RU" b="1" i="1" dirty="0">
                <a:solidFill>
                  <a:srgbClr val="C00000"/>
                </a:solidFill>
              </a:rPr>
              <a:t>.)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/>
                </a:solidFill>
              </a:rPr>
              <a:t>Для </a:t>
            </a:r>
            <a:r>
              <a:rPr lang="ru-RU" dirty="0">
                <a:solidFill>
                  <a:schemeClr val="tx2"/>
                </a:solidFill>
              </a:rPr>
              <a:t>школы купили 9 футбольных мячей белого и чёрного цвета. Белых мячей было больше, чем чёрных. Сколько мячей каждого цвета купили?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0246591"/>
              </p:ext>
            </p:extLst>
          </p:nvPr>
        </p:nvGraphicFramePr>
        <p:xfrm>
          <a:off x="4985475" y="1556792"/>
          <a:ext cx="2898892" cy="2181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721"/>
                <a:gridCol w="396044"/>
                <a:gridCol w="451873"/>
                <a:gridCol w="340215"/>
                <a:gridCol w="360039"/>
              </a:tblGrid>
              <a:tr h="1152128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Способ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Мячи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4992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Белые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4992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Чёрные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Повторение </a:t>
            </a:r>
            <a:r>
              <a:rPr lang="ru-RU" b="1" i="1" dirty="0">
                <a:solidFill>
                  <a:srgbClr val="C00000"/>
                </a:solidFill>
              </a:rPr>
              <a:t>состава чисел: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23753"/>
              </p:ext>
            </p:extLst>
          </p:nvPr>
        </p:nvGraphicFramePr>
        <p:xfrm>
          <a:off x="1532890" y="1412775"/>
          <a:ext cx="6078220" cy="2805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390"/>
                <a:gridCol w="1215390"/>
                <a:gridCol w="1215390"/>
                <a:gridCol w="1216025"/>
                <a:gridCol w="1216025"/>
              </a:tblGrid>
              <a:tr h="1402829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3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02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4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0000"/>
                </a:solidFill>
              </a:rPr>
              <a:t>Задание</a:t>
            </a:r>
            <a:r>
              <a:rPr lang="ru-RU" altLang="ru-RU" sz="2000" dirty="0">
                <a:solidFill>
                  <a:srgbClr val="FF0000"/>
                </a:solidFill>
              </a:rPr>
              <a:t>. </a:t>
            </a:r>
            <a:r>
              <a:rPr lang="ru-RU" altLang="ru-RU" dirty="0"/>
              <a:t>Используя данные таблицы, ответьте на вопросы. На сколько граммов яблоко легче апельсина? На сколько граммов яблоко легче дыни? На сколько граммов яблоко тяжелее лимона? Чему равна масса 5 яблок? Что легче: 2 яблока или 3 лимона? На сколько масса арбуза больше массы дыни? Во сколько раз масса 4 апельсинов больше массы 2 яблок? Во сколько раз масса 4 апельсинов больше массы 4 яблок?</a:t>
            </a:r>
            <a:endParaRPr lang="ru-RU" dirty="0"/>
          </a:p>
        </p:txBody>
      </p:sp>
      <p:graphicFrame>
        <p:nvGraphicFramePr>
          <p:cNvPr id="3" name="Объект 8"/>
          <p:cNvGraphicFramePr>
            <a:graphicFrameLocks/>
          </p:cNvGraphicFramePr>
          <p:nvPr/>
        </p:nvGraphicFramePr>
        <p:xfrm>
          <a:off x="1360488" y="2978150"/>
          <a:ext cx="6707187" cy="2524128"/>
        </p:xfrm>
        <a:graphic>
          <a:graphicData uri="http://schemas.openxmlformats.org/drawingml/2006/table">
            <a:tbl>
              <a:tblPr firstRow="1" firstCol="1" bandRow="1"/>
              <a:tblGrid>
                <a:gridCol w="2233643"/>
                <a:gridCol w="2236422"/>
                <a:gridCol w="2237122"/>
              </a:tblGrid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Фрукты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Масса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Яблоко 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шт.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 г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Лимон 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шт. 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 г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Дыня 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шт. 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кг 200 г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Апельсин 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шт. 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800 г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Арбуз 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шт.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кг 600 г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4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100</TotalTime>
  <Words>850</Words>
  <Application>Microsoft Office PowerPoint</Application>
  <PresentationFormat>Экран (4:3)</PresentationFormat>
  <Paragraphs>381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TimesNewRoman</vt:lpstr>
      <vt:lpstr>Wingdings</vt:lpstr>
      <vt:lpstr>8_math</vt:lpstr>
      <vt:lpstr>Тема:  Формирование первичных навыков работы с информацией средствами таблиц у младших школьников на уроках математики в сети реализации ФГОС  </vt:lpstr>
      <vt:lpstr>Презентация PowerPoint</vt:lpstr>
      <vt:lpstr> Требования ФГОС </vt:lpstr>
      <vt:lpstr>Презентация PowerPoint</vt:lpstr>
      <vt:lpstr>Таблицы для проведения устного счёта. </vt:lpstr>
      <vt:lpstr>Презентация PowerPoint</vt:lpstr>
      <vt:lpstr>Задача. (2 кл.)</vt:lpstr>
      <vt:lpstr> Повторение состава чисел: </vt:lpstr>
      <vt:lpstr>Презентация PowerPoint</vt:lpstr>
      <vt:lpstr>Сравнительная таблица  </vt:lpstr>
      <vt:lpstr> Составление краткой записи задач в виде таблицы: </vt:lpstr>
      <vt:lpstr> Составление задач по таблице</vt:lpstr>
      <vt:lpstr>   Впишите недостающее  </vt:lpstr>
      <vt:lpstr>Составление задач на сравнение величин: </vt:lpstr>
      <vt:lpstr>Магические квадраты</vt:lpstr>
      <vt:lpstr>Установи правильный ответ</vt:lpstr>
      <vt:lpstr> Задания из сборника для подготовки к ВПР </vt:lpstr>
      <vt:lpstr> Задача 2.  </vt:lpstr>
      <vt:lpstr> Задача 4. </vt:lpstr>
      <vt:lpstr>Презентация PowerPoint</vt:lpstr>
      <vt:lpstr> Памятка - алгоритм по созданию таблиц 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Формирование первичных навыков работы с информацией средствами таблиц у младших школьников на уроках математики в сети реализации ФГОС</dc:title>
  <dc:subject>Шаблон оформления</dc:subject>
  <dc:creator>admin</dc:creator>
  <cp:keywords/>
  <dc:description>Шаблон оформления
Корпорация Майкрософт</dc:description>
  <cp:lastModifiedBy>admin</cp:lastModifiedBy>
  <cp:revision>16</cp:revision>
  <dcterms:created xsi:type="dcterms:W3CDTF">2018-08-22T12:49:19Z</dcterms:created>
  <dcterms:modified xsi:type="dcterms:W3CDTF">2018-08-26T13:00:54Z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