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5" r:id="rId3"/>
    <p:sldId id="277" r:id="rId4"/>
    <p:sldId id="257" r:id="rId5"/>
    <p:sldId id="258" r:id="rId6"/>
    <p:sldId id="259" r:id="rId7"/>
    <p:sldId id="278" r:id="rId8"/>
    <p:sldId id="260" r:id="rId9"/>
    <p:sldId id="262" r:id="rId10"/>
    <p:sldId id="261" r:id="rId11"/>
    <p:sldId id="263" r:id="rId12"/>
    <p:sldId id="264" r:id="rId13"/>
    <p:sldId id="272" r:id="rId14"/>
    <p:sldId id="273" r:id="rId15"/>
    <p:sldId id="276" r:id="rId16"/>
    <p:sldId id="265" r:id="rId17"/>
    <p:sldId id="266" r:id="rId18"/>
    <p:sldId id="268" r:id="rId19"/>
    <p:sldId id="274" r:id="rId20"/>
    <p:sldId id="279" r:id="rId21"/>
    <p:sldId id="26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78FF56C-63E4-4D4C-8477-3C7737527158}">
          <p14:sldIdLst>
            <p14:sldId id="256"/>
            <p14:sldId id="275"/>
            <p14:sldId id="277"/>
            <p14:sldId id="257"/>
            <p14:sldId id="258"/>
            <p14:sldId id="259"/>
            <p14:sldId id="278"/>
            <p14:sldId id="260"/>
            <p14:sldId id="262"/>
            <p14:sldId id="261"/>
            <p14:sldId id="263"/>
            <p14:sldId id="264"/>
            <p14:sldId id="272"/>
            <p14:sldId id="273"/>
            <p14:sldId id="276"/>
            <p14:sldId id="265"/>
            <p14:sldId id="266"/>
            <p14:sldId id="268"/>
            <p14:sldId id="274"/>
            <p14:sldId id="279"/>
            <p14:sldId id="2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CB22-98DC-4D45-8841-147E41C5E7B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15AE-DF1E-4CEA-9F05-7DFE0F0C7E5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CB22-98DC-4D45-8841-147E41C5E7B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15AE-DF1E-4CEA-9F05-7DFE0F0C7E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CB22-98DC-4D45-8841-147E41C5E7B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15AE-DF1E-4CEA-9F05-7DFE0F0C7E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CB22-98DC-4D45-8841-147E41C5E7B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15AE-DF1E-4CEA-9F05-7DFE0F0C7E5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CB22-98DC-4D45-8841-147E41C5E7B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15AE-DF1E-4CEA-9F05-7DFE0F0C7E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CB22-98DC-4D45-8841-147E41C5E7B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15AE-DF1E-4CEA-9F05-7DFE0F0C7E5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CB22-98DC-4D45-8841-147E41C5E7B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15AE-DF1E-4CEA-9F05-7DFE0F0C7E5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CB22-98DC-4D45-8841-147E41C5E7B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15AE-DF1E-4CEA-9F05-7DFE0F0C7E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CB22-98DC-4D45-8841-147E41C5E7B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15AE-DF1E-4CEA-9F05-7DFE0F0C7E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CB22-98DC-4D45-8841-147E41C5E7B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15AE-DF1E-4CEA-9F05-7DFE0F0C7E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CB22-98DC-4D45-8841-147E41C5E7B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15AE-DF1E-4CEA-9F05-7DFE0F0C7E5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52ECB22-98DC-4D45-8841-147E41C5E7B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00515AE-DF1E-4CEA-9F05-7DFE0F0C7E5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28184" y="5128578"/>
            <a:ext cx="2843870" cy="1656184"/>
          </a:xfrm>
        </p:spPr>
        <p:txBody>
          <a:bodyPr>
            <a:normAutofit/>
          </a:bodyPr>
          <a:lstStyle/>
          <a:p>
            <a:r>
              <a:rPr lang="ru-RU" sz="1800" b="1" smtClean="0">
                <a:solidFill>
                  <a:srgbClr val="0070C0"/>
                </a:solidFill>
              </a:rPr>
              <a:t>Подготовила </a:t>
            </a:r>
            <a:r>
              <a:rPr lang="ru-RU" sz="1800" b="1" dirty="0" smtClean="0">
                <a:solidFill>
                  <a:srgbClr val="0070C0"/>
                </a:solidFill>
              </a:rPr>
              <a:t>учитель физической культуры МОУ « Первомайской СШ» </a:t>
            </a:r>
            <a:r>
              <a:rPr lang="ru-RU" sz="1800" b="1" dirty="0" err="1" smtClean="0">
                <a:solidFill>
                  <a:srgbClr val="0070C0"/>
                </a:solidFill>
              </a:rPr>
              <a:t>Семянчикова</a:t>
            </a:r>
            <a:r>
              <a:rPr lang="ru-RU" sz="1800" b="1" dirty="0" smtClean="0">
                <a:solidFill>
                  <a:srgbClr val="0070C0"/>
                </a:solidFill>
              </a:rPr>
              <a:t> Я.В.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136904" cy="1080119"/>
          </a:xfrm>
        </p:spPr>
        <p:txBody>
          <a:bodyPr/>
          <a:lstStyle/>
          <a:p>
            <a:pPr marL="182880" indent="0">
              <a:buNone/>
            </a:pPr>
            <a:r>
              <a:rPr lang="ru-RU" sz="4800" dirty="0" smtClean="0">
                <a:solidFill>
                  <a:srgbClr val="0070C0"/>
                </a:solidFill>
                <a:effectLst/>
              </a:rPr>
              <a:t>История и развитие ГТО</a:t>
            </a:r>
            <a:endParaRPr lang="ru-RU" sz="4800" dirty="0">
              <a:solidFill>
                <a:srgbClr val="0070C0"/>
              </a:solidFill>
              <a:effectLst/>
            </a:endParaRPr>
          </a:p>
        </p:txBody>
      </p:sp>
      <p:pic>
        <p:nvPicPr>
          <p:cNvPr id="11266" name="Picture 2" descr="C:\Users\Яна\Desktop\CueAK0KWYAQKOx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6066811" cy="42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6787" y="10127"/>
            <a:ext cx="4305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         МОУ « Первомайская СШ»</a:t>
            </a:r>
          </a:p>
          <a:p>
            <a:r>
              <a:rPr lang="ru-RU" b="1" dirty="0" smtClean="0"/>
              <a:t>Тульская область Ясногорского района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7349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68952" cy="1584176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dirty="0" smtClean="0">
                <a:solidFill>
                  <a:srgbClr val="0070C0"/>
                </a:solidFill>
                <a:effectLst/>
              </a:rPr>
              <a:t>1941-1945г.г</a:t>
            </a:r>
            <a:r>
              <a:rPr lang="ru-R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3200" dirty="0">
                <a:solidFill>
                  <a:srgbClr val="0070C0"/>
                </a:solidFill>
                <a:effectLst/>
              </a:rPr>
              <a:t> </a:t>
            </a:r>
            <a:br>
              <a:rPr lang="ru-RU" sz="3200" dirty="0">
                <a:solidFill>
                  <a:srgbClr val="0070C0"/>
                </a:solidFill>
                <a:effectLst/>
              </a:rPr>
            </a:br>
            <a:r>
              <a:rPr lang="ru-RU" sz="1600" dirty="0" smtClean="0">
                <a:solidFill>
                  <a:srgbClr val="0070C0"/>
                </a:solidFill>
                <a:effectLst/>
              </a:rPr>
              <a:t>Обладателями </a:t>
            </a:r>
            <a:r>
              <a:rPr lang="ru-RU" sz="1600" dirty="0">
                <a:solidFill>
                  <a:srgbClr val="0070C0"/>
                </a:solidFill>
                <a:effectLst/>
              </a:rPr>
              <a:t>значков II ступени ГТО были герои Великой Отечественной войны: летчики Иван </a:t>
            </a:r>
            <a:r>
              <a:rPr lang="ru-RU" sz="1600" dirty="0" err="1">
                <a:solidFill>
                  <a:srgbClr val="0070C0"/>
                </a:solidFill>
                <a:effectLst/>
              </a:rPr>
              <a:t>Кожедуб</a:t>
            </a:r>
            <a:r>
              <a:rPr lang="ru-RU" sz="1600" dirty="0">
                <a:solidFill>
                  <a:srgbClr val="0070C0"/>
                </a:solidFill>
                <a:effectLst/>
              </a:rPr>
              <a:t>, Александр </a:t>
            </a:r>
            <a:r>
              <a:rPr lang="ru-RU" sz="1600" dirty="0" err="1">
                <a:solidFill>
                  <a:srgbClr val="0070C0"/>
                </a:solidFill>
                <a:effectLst/>
              </a:rPr>
              <a:t>Покрышкин</a:t>
            </a:r>
            <a:r>
              <a:rPr lang="ru-RU" sz="1600" dirty="0">
                <a:solidFill>
                  <a:srgbClr val="0070C0"/>
                </a:solidFill>
                <a:effectLst/>
              </a:rPr>
              <a:t>, Николай Гастелло, знаменитый снайпер Владимир </a:t>
            </a:r>
            <a:r>
              <a:rPr lang="ru-RU" sz="1600" dirty="0" err="1">
                <a:solidFill>
                  <a:srgbClr val="0070C0"/>
                </a:solidFill>
                <a:effectLst/>
              </a:rPr>
              <a:t>Пчелинцев</a:t>
            </a:r>
            <a:r>
              <a:rPr lang="ru-RU" sz="1600" dirty="0">
                <a:solidFill>
                  <a:srgbClr val="0070C0"/>
                </a:solidFill>
                <a:effectLst/>
              </a:rPr>
              <a:t>.</a:t>
            </a:r>
            <a:br>
              <a:rPr lang="ru-RU" sz="1600" dirty="0">
                <a:solidFill>
                  <a:srgbClr val="0070C0"/>
                </a:solidFill>
                <a:effectLst/>
              </a:rPr>
            </a:br>
            <a:endParaRPr lang="ru-RU" sz="1600" dirty="0">
              <a:solidFill>
                <a:srgbClr val="0070C0"/>
              </a:solidFill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3"/>
            <a:ext cx="2132789" cy="304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864" y="1665230"/>
            <a:ext cx="2982772" cy="251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" b="17348"/>
          <a:stretch/>
        </p:blipFill>
        <p:spPr bwMode="auto">
          <a:xfrm>
            <a:off x="6055390" y="1568193"/>
            <a:ext cx="2857500" cy="339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0"/>
          <a:stretch/>
        </p:blipFill>
        <p:spPr bwMode="auto">
          <a:xfrm>
            <a:off x="2366983" y="4365104"/>
            <a:ext cx="3678535" cy="236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85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814" y="188640"/>
            <a:ext cx="5256584" cy="6336704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 smtClean="0">
                <a:solidFill>
                  <a:srgbClr val="0070C0"/>
                </a:solidFill>
                <a:effectLst/>
              </a:rPr>
              <a:t>ГТО 1946-1991г.</a:t>
            </a:r>
            <a:r>
              <a:rPr lang="ru-RU" sz="1600" dirty="0">
                <a:solidFill>
                  <a:srgbClr val="0070C0"/>
                </a:solidFill>
                <a:effectLst/>
              </a:rPr>
              <a:t/>
            </a:r>
            <a:br>
              <a:rPr lang="ru-RU" sz="1600" dirty="0">
                <a:solidFill>
                  <a:srgbClr val="0070C0"/>
                </a:solidFill>
                <a:effectLst/>
              </a:rPr>
            </a:br>
            <a:r>
              <a:rPr lang="ru-RU" sz="1600" dirty="0" smtClean="0">
                <a:solidFill>
                  <a:srgbClr val="0070C0"/>
                </a:solidFill>
                <a:effectLst/>
              </a:rPr>
              <a:t>В 1946 </a:t>
            </a:r>
            <a:r>
              <a:rPr lang="ru-RU" sz="1600" dirty="0">
                <a:solidFill>
                  <a:srgbClr val="0070C0"/>
                </a:solidFill>
                <a:effectLst/>
              </a:rPr>
              <a:t>году </a:t>
            </a:r>
            <a:r>
              <a:rPr lang="ru-RU" sz="1600" b="0" dirty="0">
                <a:solidFill>
                  <a:srgbClr val="0070C0"/>
                </a:solidFill>
                <a:effectLst/>
              </a:rPr>
              <a:t>комплекс ГТО </a:t>
            </a:r>
            <a:r>
              <a:rPr lang="ru-RU" sz="1600" b="0" dirty="0" smtClean="0">
                <a:solidFill>
                  <a:srgbClr val="0070C0"/>
                </a:solidFill>
                <a:effectLst/>
              </a:rPr>
              <a:t> были сокращены нормативы </a:t>
            </a:r>
            <a:r>
              <a:rPr lang="ru-RU" sz="1600" b="0" dirty="0">
                <a:solidFill>
                  <a:srgbClr val="0070C0"/>
                </a:solidFill>
                <a:effectLst/>
              </a:rPr>
              <a:t>(БГТО </a:t>
            </a:r>
            <a:r>
              <a:rPr lang="ru-RU" sz="1600" b="0" dirty="0" smtClean="0">
                <a:solidFill>
                  <a:srgbClr val="0070C0"/>
                </a:solidFill>
                <a:effectLst/>
              </a:rPr>
              <a:t>- </a:t>
            </a:r>
            <a:r>
              <a:rPr lang="ru-RU" sz="1600" b="0" dirty="0">
                <a:solidFill>
                  <a:srgbClr val="0070C0"/>
                </a:solidFill>
                <a:effectLst/>
              </a:rPr>
              <a:t>до 7, ГТО I и II ступеней </a:t>
            </a:r>
            <a:r>
              <a:rPr lang="ru-RU" sz="1600" b="0" dirty="0" smtClean="0">
                <a:solidFill>
                  <a:srgbClr val="0070C0"/>
                </a:solidFill>
                <a:effectLst/>
              </a:rPr>
              <a:t>- </a:t>
            </a:r>
            <a:r>
              <a:rPr lang="ru-RU" sz="1600" b="0" dirty="0">
                <a:solidFill>
                  <a:srgbClr val="0070C0"/>
                </a:solidFill>
                <a:effectLst/>
              </a:rPr>
              <a:t>до 9</a:t>
            </a:r>
            <a:r>
              <a:rPr lang="ru-RU" sz="1600" b="0" dirty="0" smtClean="0">
                <a:solidFill>
                  <a:srgbClr val="0070C0"/>
                </a:solidFill>
                <a:effectLst/>
              </a:rPr>
              <a:t>)</a:t>
            </a:r>
            <a:r>
              <a:rPr lang="ru-RU" sz="1600" b="0" dirty="0">
                <a:solidFill>
                  <a:srgbClr val="0070C0"/>
                </a:solidFill>
                <a:effectLst/>
              </a:rPr>
              <a:t/>
            </a:r>
            <a:br>
              <a:rPr lang="ru-RU" sz="1600" b="0" dirty="0">
                <a:solidFill>
                  <a:srgbClr val="0070C0"/>
                </a:solidFill>
                <a:effectLst/>
              </a:rPr>
            </a:br>
            <a:r>
              <a:rPr lang="ru-RU" sz="1600" b="0" dirty="0">
                <a:solidFill>
                  <a:srgbClr val="0070C0"/>
                </a:solidFill>
                <a:effectLst/>
              </a:rPr>
              <a:t>В </a:t>
            </a:r>
            <a:r>
              <a:rPr lang="ru-RU" sz="1600" dirty="0">
                <a:solidFill>
                  <a:srgbClr val="0070C0"/>
                </a:solidFill>
                <a:effectLst/>
              </a:rPr>
              <a:t>комплексе 1955 года </a:t>
            </a:r>
            <a:r>
              <a:rPr lang="ru-RU" sz="1600" b="0" dirty="0">
                <a:solidFill>
                  <a:srgbClr val="0070C0"/>
                </a:solidFill>
                <a:effectLst/>
              </a:rPr>
              <a:t>были установлены новые возрастные группы, а </a:t>
            </a:r>
            <a:r>
              <a:rPr lang="ru-RU" sz="1600" b="0" dirty="0" smtClean="0">
                <a:solidFill>
                  <a:srgbClr val="0070C0"/>
                </a:solidFill>
                <a:effectLst/>
              </a:rPr>
              <a:t>также </a:t>
            </a:r>
            <a:r>
              <a:rPr lang="ru-RU" sz="1600" b="0" dirty="0">
                <a:solidFill>
                  <a:srgbClr val="0070C0"/>
                </a:solidFill>
                <a:effectLst/>
              </a:rPr>
              <a:t>нормативные требования для различных </a:t>
            </a:r>
            <a:r>
              <a:rPr lang="ru-RU" sz="1600" b="0" dirty="0" smtClean="0">
                <a:solidFill>
                  <a:srgbClr val="0070C0"/>
                </a:solidFill>
                <a:effectLst/>
              </a:rPr>
              <a:t>возрастов. </a:t>
            </a:r>
            <a:r>
              <a:rPr lang="ru-RU" sz="1600" dirty="0">
                <a:solidFill>
                  <a:srgbClr val="0070C0"/>
                </a:solidFill>
                <a:effectLst/>
              </a:rPr>
              <a:t>Комплекс ГТО 1959 год</a:t>
            </a:r>
            <a:r>
              <a:rPr lang="ru-RU" sz="1600" b="0" dirty="0">
                <a:solidFill>
                  <a:srgbClr val="0070C0"/>
                </a:solidFill>
                <a:effectLst/>
              </a:rPr>
              <a:t>а состоял из трех ступеней. Ступень БГТО — для школьников 14 — 15 лет, ГТО 1-й ступени — для юношей и девушек 16-18 лет, ГТО 2-й ступени — для молодежи 19 лет и </a:t>
            </a:r>
            <a:r>
              <a:rPr lang="ru-RU" sz="1600" b="0" dirty="0" smtClean="0">
                <a:solidFill>
                  <a:srgbClr val="0070C0"/>
                </a:solidFill>
                <a:effectLst/>
              </a:rPr>
              <a:t>старше</a:t>
            </a:r>
            <a:r>
              <a:rPr lang="ru-RU" sz="1600" b="0" dirty="0">
                <a:solidFill>
                  <a:srgbClr val="0070C0"/>
                </a:solidFill>
                <a:effectLst/>
              </a:rPr>
              <a:t>. </a:t>
            </a:r>
            <a:br>
              <a:rPr lang="ru-RU" sz="1600" b="0" dirty="0">
                <a:solidFill>
                  <a:srgbClr val="0070C0"/>
                </a:solidFill>
                <a:effectLst/>
              </a:rPr>
            </a:br>
            <a:r>
              <a:rPr lang="ru-RU" sz="1600" b="0" dirty="0">
                <a:solidFill>
                  <a:srgbClr val="0070C0"/>
                </a:solidFill>
                <a:effectLst/>
              </a:rPr>
              <a:t>Введенный </a:t>
            </a:r>
            <a:r>
              <a:rPr lang="ru-RU" sz="1600" dirty="0">
                <a:solidFill>
                  <a:srgbClr val="0070C0"/>
                </a:solidFill>
                <a:effectLst/>
              </a:rPr>
              <a:t>в 1972 году </a:t>
            </a:r>
            <a:r>
              <a:rPr lang="ru-RU" sz="1600" b="0" dirty="0">
                <a:solidFill>
                  <a:srgbClr val="0070C0"/>
                </a:solidFill>
                <a:effectLst/>
              </a:rPr>
              <a:t>новый комплекс ГТО </a:t>
            </a:r>
            <a:r>
              <a:rPr lang="ru-RU" sz="1600" b="0" dirty="0" smtClean="0">
                <a:solidFill>
                  <a:srgbClr val="0070C0"/>
                </a:solidFill>
                <a:effectLst/>
              </a:rPr>
              <a:t>расширил </a:t>
            </a:r>
            <a:r>
              <a:rPr lang="ru-RU" sz="1600" b="0" dirty="0">
                <a:solidFill>
                  <a:srgbClr val="0070C0"/>
                </a:solidFill>
                <a:effectLst/>
              </a:rPr>
              <a:t>возрастные рамки комплекса: добавились ступени для школьников 10 — 13 лет и трудящихся 40 −60 лет. </a:t>
            </a:r>
            <a:r>
              <a:rPr lang="ru-RU" sz="1600" dirty="0" smtClean="0">
                <a:solidFill>
                  <a:srgbClr val="0070C0"/>
                </a:solidFill>
                <a:effectLst/>
              </a:rPr>
              <a:t>С </a:t>
            </a:r>
            <a:r>
              <a:rPr lang="ru-RU" sz="1600" dirty="0">
                <a:solidFill>
                  <a:srgbClr val="0070C0"/>
                </a:solidFill>
                <a:effectLst/>
              </a:rPr>
              <a:t>1983 по 1988 </a:t>
            </a:r>
            <a:r>
              <a:rPr lang="ru-RU" sz="1600" b="0" dirty="0">
                <a:solidFill>
                  <a:srgbClr val="0070C0"/>
                </a:solidFill>
                <a:effectLst/>
              </a:rPr>
              <a:t>годы Чемпионаты СССР </a:t>
            </a:r>
            <a:r>
              <a:rPr lang="ru-RU" sz="1600" dirty="0">
                <a:solidFill>
                  <a:srgbClr val="0070C0"/>
                </a:solidFill>
                <a:effectLst/>
              </a:rPr>
              <a:t>не</a:t>
            </a:r>
            <a:r>
              <a:rPr lang="ru-RU" sz="1600" b="0" dirty="0">
                <a:solidFill>
                  <a:srgbClr val="0070C0"/>
                </a:solidFill>
                <a:effectLst/>
              </a:rPr>
              <a:t> проводились по решению Госкомспорта СССР</a:t>
            </a:r>
            <a:r>
              <a:rPr lang="ru-RU" sz="1600" dirty="0">
                <a:solidFill>
                  <a:srgbClr val="0070C0"/>
                </a:solidFill>
                <a:effectLst/>
              </a:rPr>
              <a:t>. В 1986 году </a:t>
            </a:r>
            <a:r>
              <a:rPr lang="ru-RU" sz="1600" b="0" dirty="0">
                <a:solidFill>
                  <a:srgbClr val="0070C0"/>
                </a:solidFill>
                <a:effectLst/>
              </a:rPr>
              <a:t>в Ленинграде впервые в СССР была создана «Федерация Комплекса и многоборий ГТО», </a:t>
            </a:r>
            <a:r>
              <a:rPr lang="ru-RU" sz="1600" dirty="0">
                <a:solidFill>
                  <a:srgbClr val="0070C0"/>
                </a:solidFill>
                <a:effectLst/>
              </a:rPr>
              <a:t>в июле 1989 году </a:t>
            </a:r>
            <a:r>
              <a:rPr lang="ru-RU" sz="1600" b="0" dirty="0">
                <a:solidFill>
                  <a:srgbClr val="0070C0"/>
                </a:solidFill>
                <a:effectLst/>
              </a:rPr>
              <a:t>была создана Всесоюзная Ассоциация многоборий </a:t>
            </a:r>
            <a:r>
              <a:rPr lang="ru-RU" sz="1600" b="0" dirty="0" smtClean="0">
                <a:solidFill>
                  <a:srgbClr val="0070C0"/>
                </a:solidFill>
                <a:effectLst/>
              </a:rPr>
              <a:t>ГТО, а </a:t>
            </a:r>
            <a:r>
              <a:rPr lang="ru-RU" sz="1600" b="0" dirty="0">
                <a:solidFill>
                  <a:srgbClr val="0070C0"/>
                </a:solidFill>
                <a:effectLst/>
              </a:rPr>
              <a:t>в сентябре </a:t>
            </a:r>
            <a:r>
              <a:rPr lang="ru-RU" sz="1600" dirty="0">
                <a:solidFill>
                  <a:srgbClr val="0070C0"/>
                </a:solidFill>
                <a:effectLst/>
              </a:rPr>
              <a:t>1989 года</a:t>
            </a:r>
            <a:r>
              <a:rPr lang="ru-RU" sz="1600" b="0" dirty="0">
                <a:solidFill>
                  <a:srgbClr val="0070C0"/>
                </a:solidFill>
                <a:effectLst/>
              </a:rPr>
              <a:t> — Всероссийская федерация Комплекса и многоборий </a:t>
            </a:r>
            <a:r>
              <a:rPr lang="ru-RU" sz="1600" b="0" dirty="0" smtClean="0">
                <a:solidFill>
                  <a:srgbClr val="0070C0"/>
                </a:solidFill>
                <a:effectLst/>
              </a:rPr>
              <a:t>ГТО.</a:t>
            </a:r>
            <a:r>
              <a:rPr lang="ru-RU" sz="1600" b="0" dirty="0">
                <a:solidFill>
                  <a:srgbClr val="0070C0"/>
                </a:solidFill>
                <a:effectLst/>
              </a:rPr>
              <a:t/>
            </a:r>
            <a:br>
              <a:rPr lang="ru-RU" sz="1600" b="0" dirty="0">
                <a:solidFill>
                  <a:srgbClr val="0070C0"/>
                </a:solidFill>
                <a:effectLst/>
              </a:rPr>
            </a:br>
            <a:r>
              <a:rPr lang="ru-RU" sz="1600" b="0" dirty="0" smtClean="0">
                <a:solidFill>
                  <a:srgbClr val="0070C0"/>
                </a:solidFill>
                <a:effectLst/>
              </a:rPr>
              <a:t>С распадом </a:t>
            </a:r>
            <a:r>
              <a:rPr lang="ru-RU" sz="1600" b="0" dirty="0">
                <a:solidFill>
                  <a:srgbClr val="0070C0"/>
                </a:solidFill>
                <a:effectLst/>
              </a:rPr>
              <a:t>Советского Союза </a:t>
            </a:r>
            <a:r>
              <a:rPr lang="ru-RU" sz="1600" b="0" dirty="0" smtClean="0">
                <a:solidFill>
                  <a:srgbClr val="0070C0"/>
                </a:solidFill>
                <a:effectLst/>
              </a:rPr>
              <a:t>повлек - юридически </a:t>
            </a:r>
            <a:r>
              <a:rPr lang="ru-RU" sz="1600" b="0" dirty="0">
                <a:solidFill>
                  <a:srgbClr val="0070C0"/>
                </a:solidFill>
                <a:effectLst/>
              </a:rPr>
              <a:t>Комплекс ГТО не был упразднен, однако фактически он прекратил свое существование </a:t>
            </a:r>
            <a:r>
              <a:rPr lang="ru-RU" sz="1600" dirty="0">
                <a:solidFill>
                  <a:srgbClr val="0070C0"/>
                </a:solidFill>
                <a:effectLst/>
              </a:rPr>
              <a:t>в 1991 году</a:t>
            </a:r>
            <a:r>
              <a:rPr lang="ru-RU" sz="1600" dirty="0" smtClean="0">
                <a:solidFill>
                  <a:srgbClr val="0070C0"/>
                </a:solidFill>
                <a:effectLst/>
              </a:rPr>
              <a:t>. </a:t>
            </a:r>
            <a:r>
              <a:rPr lang="ru-RU" sz="1600" b="0" dirty="0">
                <a:solidFill>
                  <a:srgbClr val="0070C0"/>
                </a:solidFill>
                <a:effectLst/>
              </a:rPr>
              <a:t/>
            </a:r>
            <a:br>
              <a:rPr lang="ru-RU" sz="1600" b="0" dirty="0">
                <a:solidFill>
                  <a:srgbClr val="0070C0"/>
                </a:solidFill>
                <a:effectLst/>
              </a:rPr>
            </a:br>
            <a:endParaRPr lang="ru-RU" sz="3600" b="0" dirty="0">
              <a:solidFill>
                <a:srgbClr val="0070C0"/>
              </a:solidFill>
              <a:effectLst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1" t="9305" r="1"/>
          <a:stretch/>
        </p:blipFill>
        <p:spPr bwMode="auto">
          <a:xfrm>
            <a:off x="5365398" y="1916832"/>
            <a:ext cx="3573662" cy="322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71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68952" cy="1728192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 smtClean="0">
                <a:solidFill>
                  <a:srgbClr val="0070C0"/>
                </a:solidFill>
                <a:effectLst/>
              </a:rPr>
              <a:t>Возрождение комплекса ГТО.</a:t>
            </a:r>
            <a:r>
              <a:rPr lang="ru-RU" sz="3600" dirty="0">
                <a:solidFill>
                  <a:srgbClr val="0070C0"/>
                </a:solidFill>
                <a:effectLst/>
              </a:rPr>
              <a:t/>
            </a:r>
            <a:br>
              <a:rPr lang="ru-RU" sz="3600" dirty="0">
                <a:solidFill>
                  <a:srgbClr val="0070C0"/>
                </a:solidFill>
                <a:effectLst/>
              </a:rPr>
            </a:br>
            <a:r>
              <a:rPr lang="ru-RU" sz="1600" dirty="0">
                <a:solidFill>
                  <a:srgbClr val="0070C0"/>
                </a:solidFill>
                <a:effectLst/>
              </a:rPr>
              <a:t>24 марта </a:t>
            </a:r>
            <a:r>
              <a:rPr lang="ru-RU" sz="1600" dirty="0" smtClean="0">
                <a:solidFill>
                  <a:srgbClr val="0070C0"/>
                </a:solidFill>
                <a:effectLst/>
              </a:rPr>
              <a:t>2014года </a:t>
            </a:r>
            <a:r>
              <a:rPr lang="ru-RU" sz="1600" dirty="0">
                <a:solidFill>
                  <a:srgbClr val="0070C0"/>
                </a:solidFill>
                <a:effectLst/>
              </a:rPr>
              <a:t>Президент России Владимир Владимирович Путин </a:t>
            </a:r>
            <a:r>
              <a:rPr lang="ru-RU" sz="1600" dirty="0" smtClean="0">
                <a:solidFill>
                  <a:srgbClr val="0070C0"/>
                </a:solidFill>
                <a:effectLst/>
              </a:rPr>
              <a:t>подписал </a:t>
            </a:r>
            <a:r>
              <a:rPr lang="ru-RU" sz="1600" dirty="0">
                <a:solidFill>
                  <a:srgbClr val="0070C0"/>
                </a:solidFill>
                <a:effectLst/>
              </a:rPr>
              <a:t>Указ № 172 о возрождении Всероссийского физкультурно-спортивного комплекса «Готов к труду и обороне» для решения проблемы продвижения ценностей здорового образа жизни и укрепления здоровья </a:t>
            </a:r>
            <a:r>
              <a:rPr lang="ru-RU" sz="1600" dirty="0" smtClean="0">
                <a:solidFill>
                  <a:srgbClr val="0070C0"/>
                </a:solidFill>
                <a:effectLst/>
              </a:rPr>
              <a:t>детей.</a:t>
            </a:r>
            <a:endParaRPr lang="ru-RU" sz="1600" dirty="0">
              <a:solidFill>
                <a:srgbClr val="0070C0"/>
              </a:solidFill>
              <a:effectLst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04864"/>
            <a:ext cx="6984776" cy="436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27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Яна\Desktop\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959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Яна\Desktop\ГТО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453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Яна\Desktop\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566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4608512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+mn-lt"/>
              </a:rPr>
              <a:t>ЦЕЛИ И ЗАДАЧИ</a:t>
            </a:r>
            <a:r>
              <a:rPr lang="ru-RU" sz="2000" dirty="0" smtClean="0">
                <a:solidFill>
                  <a:srgbClr val="0070C0"/>
                </a:solidFill>
                <a:effectLst/>
                <a:latin typeface="+mn-lt"/>
              </a:rPr>
              <a:t> внедрения комплекса:</a:t>
            </a:r>
            <a:r>
              <a:rPr lang="ru-RU" sz="2000" dirty="0">
                <a:solidFill>
                  <a:srgbClr val="0070C0"/>
                </a:solidFill>
                <a:effectLst/>
                <a:latin typeface="+mn-lt"/>
              </a:rPr>
              <a:t/>
            </a:r>
            <a:br>
              <a:rPr lang="ru-RU" sz="2000" dirty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sz="2000" dirty="0" smtClean="0">
                <a:solidFill>
                  <a:srgbClr val="0070C0"/>
                </a:solidFill>
                <a:effectLst/>
                <a:latin typeface="+mn-lt"/>
              </a:rPr>
              <a:t>- </a:t>
            </a:r>
            <a:r>
              <a:rPr lang="ru-RU" sz="1600" dirty="0" smtClean="0">
                <a:solidFill>
                  <a:srgbClr val="0070C0"/>
                </a:solidFill>
                <a:effectLst/>
                <a:latin typeface="+mn-lt"/>
              </a:rPr>
              <a:t>повышение </a:t>
            </a:r>
            <a:r>
              <a:rPr lang="ru-RU" sz="1600" dirty="0">
                <a:solidFill>
                  <a:srgbClr val="0070C0"/>
                </a:solidFill>
                <a:effectLst/>
                <a:latin typeface="+mn-lt"/>
              </a:rPr>
              <a:t>эффективности использования возможностей̆ физической̆ культуры и спорта в укреплении здоровья, гармоничном и всестороннем развитии личности, воспитании патриотизма и обеспечение преемственности в осуществлении физического воспитания населения;</a:t>
            </a:r>
            <a:br>
              <a:rPr lang="ru-RU" sz="1600" dirty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sz="1600" dirty="0" smtClean="0">
                <a:solidFill>
                  <a:srgbClr val="0070C0"/>
                </a:solidFill>
                <a:effectLst/>
                <a:latin typeface="+mn-lt"/>
              </a:rPr>
              <a:t>- увеличение </a:t>
            </a:r>
            <a:r>
              <a:rPr lang="ru-RU" sz="1600" dirty="0">
                <a:solidFill>
                  <a:srgbClr val="0070C0"/>
                </a:solidFill>
                <a:effectLst/>
                <a:latin typeface="+mn-lt"/>
              </a:rPr>
              <a:t>числа граждан, систематически занимающихся физической̆ культурой̆ и спортом в Российской Федерации;</a:t>
            </a:r>
            <a:br>
              <a:rPr lang="ru-RU" sz="1600" dirty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sz="1600" dirty="0" smtClean="0">
                <a:solidFill>
                  <a:srgbClr val="0070C0"/>
                </a:solidFill>
                <a:effectLst/>
                <a:latin typeface="+mn-lt"/>
              </a:rPr>
              <a:t>- повышение </a:t>
            </a:r>
            <a:r>
              <a:rPr lang="ru-RU" sz="1600" dirty="0">
                <a:solidFill>
                  <a:srgbClr val="0070C0"/>
                </a:solidFill>
                <a:effectLst/>
                <a:latin typeface="+mn-lt"/>
              </a:rPr>
              <a:t>уровня физической подготовленности и продолжительности жизни граждан Российской Федерации;</a:t>
            </a:r>
            <a:br>
              <a:rPr lang="ru-RU" sz="1600" dirty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sz="1600" dirty="0" smtClean="0">
                <a:solidFill>
                  <a:srgbClr val="0070C0"/>
                </a:solidFill>
                <a:effectLst/>
                <a:latin typeface="+mn-lt"/>
              </a:rPr>
              <a:t>- формирование </a:t>
            </a:r>
            <a:r>
              <a:rPr lang="ru-RU" sz="1600" dirty="0">
                <a:solidFill>
                  <a:srgbClr val="0070C0"/>
                </a:solidFill>
                <a:effectLst/>
                <a:latin typeface="+mn-lt"/>
              </a:rPr>
              <a:t>у населения осознанных потребностей в систематических занятиях физической культурой и спортом, физическом самосовершенствовании и ведении здорового образа жизни;</a:t>
            </a:r>
            <a:br>
              <a:rPr lang="ru-RU" sz="1600" dirty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sz="1600" dirty="0" smtClean="0">
                <a:solidFill>
                  <a:srgbClr val="0070C0"/>
                </a:solidFill>
                <a:effectLst/>
                <a:latin typeface="+mn-lt"/>
              </a:rPr>
              <a:t>- повышение </a:t>
            </a:r>
            <a:r>
              <a:rPr lang="ru-RU" sz="1600" dirty="0">
                <a:solidFill>
                  <a:srgbClr val="0070C0"/>
                </a:solidFill>
                <a:effectLst/>
                <a:latin typeface="+mn-lt"/>
              </a:rPr>
              <a:t>общего уровня знаний населения о средствах, методах и формах организации самостоятельных занятий, в том числе с использованием современных информационных технологий;</a:t>
            </a:r>
            <a:br>
              <a:rPr lang="ru-RU" sz="1600" dirty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sz="1600" dirty="0" smtClean="0">
                <a:solidFill>
                  <a:srgbClr val="0070C0"/>
                </a:solidFill>
                <a:effectLst/>
                <a:latin typeface="+mn-lt"/>
              </a:rPr>
              <a:t>- модернизация </a:t>
            </a:r>
            <a:r>
              <a:rPr lang="ru-RU" sz="1600" dirty="0">
                <a:solidFill>
                  <a:srgbClr val="0070C0"/>
                </a:solidFill>
                <a:effectLst/>
                <a:latin typeface="+mn-lt"/>
              </a:rPr>
              <a:t>системы физического воспитания и системы развития массового, детско-юношеского, школьного и студенческого спорта в образовательных организациях, в том числе путем увеличения количества спортивных клубов.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3" b="7362"/>
          <a:stretch/>
        </p:blipFill>
        <p:spPr bwMode="auto">
          <a:xfrm>
            <a:off x="755576" y="4739743"/>
            <a:ext cx="3449960" cy="1995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27830" b="22273"/>
          <a:stretch/>
        </p:blipFill>
        <p:spPr bwMode="auto">
          <a:xfrm>
            <a:off x="4355975" y="4739743"/>
            <a:ext cx="4461327" cy="1898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37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352928" cy="4320480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>
                <a:solidFill>
                  <a:srgbClr val="002060"/>
                </a:solidFill>
                <a:effectLst/>
                <a:latin typeface="+mn-lt"/>
              </a:rPr>
              <a:t>Принципы физкультурно-спортивного комплекса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+mn-lt"/>
              </a:rPr>
              <a:t>ГТО</a:t>
            </a:r>
            <a:r>
              <a:rPr lang="ru-RU" sz="2000" dirty="0" smtClean="0">
                <a:solidFill>
                  <a:srgbClr val="0070C0"/>
                </a:solidFill>
                <a:effectLst/>
                <a:latin typeface="+mn-lt"/>
              </a:rPr>
              <a:t/>
            </a:r>
            <a:br>
              <a:rPr lang="ru-RU" sz="2000" dirty="0" smtClean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sz="2000" dirty="0" smtClean="0">
                <a:solidFill>
                  <a:srgbClr val="0070C0"/>
                </a:solidFill>
                <a:effectLst/>
                <a:latin typeface="+mn-lt"/>
              </a:rPr>
              <a:t> </a:t>
            </a:r>
            <a:r>
              <a:rPr lang="ru-RU" sz="2000" dirty="0">
                <a:solidFill>
                  <a:srgbClr val="0070C0"/>
                </a:solidFill>
                <a:effectLst/>
                <a:latin typeface="+mn-lt"/>
              </a:rPr>
              <a:t>-добровольность и доступность</a:t>
            </a:r>
            <a:r>
              <a:rPr lang="ru-RU" sz="2000" dirty="0" smtClean="0">
                <a:solidFill>
                  <a:srgbClr val="0070C0"/>
                </a:solidFill>
                <a:effectLst/>
                <a:latin typeface="+mn-lt"/>
              </a:rPr>
              <a:t>;</a:t>
            </a:r>
            <a:br>
              <a:rPr lang="ru-RU" sz="2000" dirty="0" smtClean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sz="2000" dirty="0" smtClean="0">
                <a:solidFill>
                  <a:srgbClr val="0070C0"/>
                </a:solidFill>
                <a:effectLst/>
                <a:latin typeface="+mn-lt"/>
              </a:rPr>
              <a:t> </a:t>
            </a:r>
            <a:r>
              <a:rPr lang="ru-RU" sz="2000" dirty="0">
                <a:solidFill>
                  <a:srgbClr val="0070C0"/>
                </a:solidFill>
                <a:effectLst/>
                <a:latin typeface="+mn-lt"/>
              </a:rPr>
              <a:t>-оздоровительная и личностно ориентированная направленность</a:t>
            </a:r>
            <a:r>
              <a:rPr lang="ru-RU" sz="2000" dirty="0" smtClean="0">
                <a:solidFill>
                  <a:srgbClr val="0070C0"/>
                </a:solidFill>
                <a:effectLst/>
                <a:latin typeface="+mn-lt"/>
              </a:rPr>
              <a:t>;</a:t>
            </a:r>
            <a:br>
              <a:rPr lang="ru-RU" sz="2000" dirty="0" smtClean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sz="2000" dirty="0" smtClean="0">
                <a:solidFill>
                  <a:srgbClr val="0070C0"/>
                </a:solidFill>
                <a:effectLst/>
                <a:latin typeface="+mn-lt"/>
              </a:rPr>
              <a:t> </a:t>
            </a:r>
            <a:r>
              <a:rPr lang="ru-RU" sz="2000" dirty="0">
                <a:solidFill>
                  <a:srgbClr val="0070C0"/>
                </a:solidFill>
                <a:effectLst/>
                <a:latin typeface="+mn-lt"/>
              </a:rPr>
              <a:t>-обязательность медицинского контроля</a:t>
            </a:r>
            <a:r>
              <a:rPr lang="ru-RU" sz="2000" dirty="0" smtClean="0">
                <a:solidFill>
                  <a:srgbClr val="0070C0"/>
                </a:solidFill>
                <a:effectLst/>
                <a:latin typeface="+mn-lt"/>
              </a:rPr>
              <a:t>;</a:t>
            </a:r>
            <a:br>
              <a:rPr lang="ru-RU" sz="2000" dirty="0" smtClean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sz="2000" dirty="0" smtClean="0">
                <a:solidFill>
                  <a:srgbClr val="0070C0"/>
                </a:solidFill>
                <a:effectLst/>
                <a:latin typeface="+mn-lt"/>
              </a:rPr>
              <a:t> </a:t>
            </a:r>
            <a:r>
              <a:rPr lang="ru-RU" sz="2000" dirty="0">
                <a:solidFill>
                  <a:srgbClr val="0070C0"/>
                </a:solidFill>
                <a:effectLst/>
                <a:latin typeface="+mn-lt"/>
              </a:rPr>
              <a:t>-учет региональных особенностей и национальных </a:t>
            </a:r>
            <a:r>
              <a:rPr lang="ru-RU" sz="2000" dirty="0" smtClean="0">
                <a:solidFill>
                  <a:srgbClr val="0070C0"/>
                </a:solidFill>
                <a:effectLst/>
                <a:latin typeface="+mn-lt"/>
              </a:rPr>
              <a:t>традиций. </a:t>
            </a:r>
            <a:br>
              <a:rPr lang="ru-RU" sz="2000" dirty="0" smtClean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sz="2000" dirty="0">
                <a:solidFill>
                  <a:srgbClr val="0070C0"/>
                </a:solidFill>
                <a:effectLst/>
                <a:latin typeface="+mn-lt"/>
              </a:rPr>
              <a:t/>
            </a:r>
            <a:br>
              <a:rPr lang="ru-RU" sz="2000" dirty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sz="2000" dirty="0">
                <a:solidFill>
                  <a:srgbClr val="002060"/>
                </a:solidFill>
                <a:effectLst/>
                <a:latin typeface="+mn-lt"/>
              </a:rPr>
              <a:t>Виды испытаний (тесты) и нормативы включают в себя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+mn-lt"/>
              </a:rPr>
              <a:t>:</a:t>
            </a:r>
            <a:br>
              <a:rPr lang="ru-RU" sz="2000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2000" dirty="0" smtClean="0">
                <a:solidFill>
                  <a:srgbClr val="0070C0"/>
                </a:solidFill>
                <a:effectLst/>
                <a:latin typeface="+mn-lt"/>
              </a:rPr>
              <a:t> </a:t>
            </a:r>
            <a:r>
              <a:rPr lang="ru-RU" sz="2000" dirty="0">
                <a:solidFill>
                  <a:srgbClr val="0070C0"/>
                </a:solidFill>
                <a:effectLst/>
                <a:latin typeface="+mn-lt"/>
              </a:rPr>
              <a:t>-виды испытаний, позволяющие определить уровень развития физических качеств и прикладных двигательных умений и навыков; -нормативы, позволяющие оценить разносторонность развития основных двигательных качеств и прикладных двигательных умений и навыков в соответствии с половыми и возрастными особенностями к </a:t>
            </a:r>
            <a:r>
              <a:rPr lang="ru-RU" sz="2000" dirty="0" smtClean="0">
                <a:solidFill>
                  <a:srgbClr val="0070C0"/>
                </a:solidFill>
                <a:effectLst/>
                <a:latin typeface="+mn-lt"/>
              </a:rPr>
              <a:t>труду.</a:t>
            </a:r>
            <a:endParaRPr lang="ru-RU" sz="2000" dirty="0">
              <a:solidFill>
                <a:srgbClr val="0070C0"/>
              </a:solidFill>
              <a:effectLst/>
              <a:latin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63524"/>
            <a:ext cx="3995936" cy="266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50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352928" cy="2592288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 smtClean="0">
                <a:solidFill>
                  <a:srgbClr val="0070C0"/>
                </a:solidFill>
                <a:effectLst/>
              </a:rPr>
              <a:t>                                             Приказ  </a:t>
            </a:r>
            <a:br>
              <a:rPr lang="ru-RU" sz="2000" dirty="0" smtClean="0">
                <a:solidFill>
                  <a:srgbClr val="0070C0"/>
                </a:solidFill>
                <a:effectLst/>
              </a:rPr>
            </a:br>
            <a:r>
              <a:rPr lang="ru-RU" sz="2000" dirty="0">
                <a:solidFill>
                  <a:srgbClr val="0070C0"/>
                </a:solidFill>
                <a:effectLst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effectLst/>
              </a:rPr>
              <a:t>           Министерства </a:t>
            </a:r>
            <a:r>
              <a:rPr lang="ru-RU" sz="2000" dirty="0">
                <a:solidFill>
                  <a:srgbClr val="0070C0"/>
                </a:solidFill>
                <a:effectLst/>
              </a:rPr>
              <a:t>спорта Российской Федерации </a:t>
            </a:r>
            <a:r>
              <a:rPr lang="ru-RU" sz="2000" dirty="0" smtClean="0">
                <a:solidFill>
                  <a:srgbClr val="0070C0"/>
                </a:solidFill>
                <a:effectLst/>
              </a:rPr>
              <a:t/>
            </a:r>
            <a:br>
              <a:rPr lang="ru-RU" sz="2000" dirty="0" smtClean="0">
                <a:solidFill>
                  <a:srgbClr val="0070C0"/>
                </a:solidFill>
                <a:effectLst/>
              </a:rPr>
            </a:br>
            <a:r>
              <a:rPr lang="ru-RU" sz="2000" dirty="0">
                <a:solidFill>
                  <a:srgbClr val="0070C0"/>
                </a:solidFill>
                <a:effectLst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effectLst/>
              </a:rPr>
              <a:t>                  от </a:t>
            </a:r>
            <a:r>
              <a:rPr lang="ru-RU" sz="2000" dirty="0">
                <a:solidFill>
                  <a:srgbClr val="0070C0"/>
                </a:solidFill>
                <a:effectLst/>
              </a:rPr>
              <a:t>19 августа 2014 года № 705 </a:t>
            </a:r>
            <a:br>
              <a:rPr lang="ru-RU" sz="2000" dirty="0">
                <a:solidFill>
                  <a:srgbClr val="0070C0"/>
                </a:solidFill>
                <a:effectLst/>
              </a:rPr>
            </a:br>
            <a:r>
              <a:rPr lang="ru-RU" sz="2000" dirty="0">
                <a:solidFill>
                  <a:srgbClr val="0070C0"/>
                </a:solidFill>
                <a:effectLst/>
              </a:rPr>
              <a:t>Об утверждении образца и описания знака отличия Всероссийского физкультурно-спортивного комплекса «Готов к труду и обороне</a:t>
            </a:r>
            <a:r>
              <a:rPr lang="ru-RU" sz="2000" dirty="0" smtClean="0">
                <a:solidFill>
                  <a:srgbClr val="0070C0"/>
                </a:solidFill>
                <a:effectLst/>
              </a:rPr>
              <a:t>». </a:t>
            </a:r>
            <a:endParaRPr lang="ru-RU" sz="2000" dirty="0">
              <a:solidFill>
                <a:srgbClr val="0070C0"/>
              </a:solidFill>
              <a:effectLst/>
            </a:endParaRPr>
          </a:p>
        </p:txBody>
      </p:sp>
      <p:pic>
        <p:nvPicPr>
          <p:cNvPr id="5123" name="Picture 3" descr="C:\Users\Яна\Desktop\img4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" y="2204864"/>
            <a:ext cx="9122363" cy="465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24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Яна\Desktop\g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1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268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Яна\Desktop\slid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441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Яна\Desktop\pk-1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975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1687" y="5877272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C:\Users\Яна\Desktop\4891_x9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4" y="188640"/>
            <a:ext cx="914400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03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Яна\Desktop\00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6" y="0"/>
            <a:ext cx="91524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696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416824" cy="792088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 smtClean="0">
                <a:solidFill>
                  <a:srgbClr val="0070C0"/>
                </a:solidFill>
                <a:effectLst/>
              </a:rPr>
              <a:t>История возникновения ГТО</a:t>
            </a:r>
            <a:endParaRPr lang="ru-RU" sz="3600" dirty="0">
              <a:solidFill>
                <a:srgbClr val="0070C0"/>
              </a:soli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" y="980728"/>
            <a:ext cx="4240785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93208" y="2174578"/>
            <a:ext cx="43712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В 1927 году </a:t>
            </a:r>
            <a:r>
              <a:rPr lang="ru-RU" dirty="0" smtClean="0">
                <a:solidFill>
                  <a:srgbClr val="7030A0"/>
                </a:solidFill>
              </a:rPr>
              <a:t>создана </a:t>
            </a:r>
            <a:r>
              <a:rPr lang="ru-RU" dirty="0">
                <a:solidFill>
                  <a:srgbClr val="7030A0"/>
                </a:solidFill>
              </a:rPr>
              <a:t>организация ОСОВИАХИМ - Общество содействия обороне, авиационному и химическому </a:t>
            </a:r>
            <a:r>
              <a:rPr lang="ru-RU" dirty="0" smtClean="0">
                <a:solidFill>
                  <a:srgbClr val="7030A0"/>
                </a:solidFill>
              </a:rPr>
              <a:t>строительству.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24 мая 1930</a:t>
            </a:r>
            <a:r>
              <a:rPr lang="ru-RU" dirty="0" smtClean="0">
                <a:solidFill>
                  <a:srgbClr val="7030A0"/>
                </a:solidFill>
              </a:rPr>
              <a:t> день зарождения физкультурно-оздоровительного движения – инициатор Комсомольская организация.</a:t>
            </a:r>
          </a:p>
          <a:p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11 марта 1931 года </a:t>
            </a:r>
            <a:r>
              <a:rPr lang="ru-RU" dirty="0">
                <a:solidFill>
                  <a:srgbClr val="7030A0"/>
                </a:solidFill>
              </a:rPr>
              <a:t>после общественного обсуждения был утвержден и стал нормативной основой системы физического воспитания для всей страны</a:t>
            </a:r>
            <a:r>
              <a:rPr lang="ru-RU" dirty="0" smtClean="0">
                <a:solidFill>
                  <a:srgbClr val="7030A0"/>
                </a:solidFill>
              </a:rPr>
              <a:t>.</a:t>
            </a:r>
          </a:p>
          <a:p>
            <a:r>
              <a:rPr lang="ru-RU" dirty="0">
                <a:solidFill>
                  <a:srgbClr val="7030A0"/>
                </a:solidFill>
              </a:rPr>
              <a:t>Проект значка придуман 15-летним школьником </a:t>
            </a:r>
            <a:r>
              <a:rPr lang="ru-RU" dirty="0" err="1">
                <a:solidFill>
                  <a:srgbClr val="7030A0"/>
                </a:solidFill>
              </a:rPr>
              <a:t>В.Токтаровым</a:t>
            </a:r>
            <a:r>
              <a:rPr lang="ru-RU" dirty="0">
                <a:solidFill>
                  <a:srgbClr val="7030A0"/>
                </a:solidFill>
              </a:rPr>
              <a:t>, а окончательный эскиз разработан художником </a:t>
            </a:r>
            <a:r>
              <a:rPr lang="ru-RU" dirty="0" err="1">
                <a:solidFill>
                  <a:srgbClr val="7030A0"/>
                </a:solidFill>
              </a:rPr>
              <a:t>М.С.Ягужинским</a:t>
            </a:r>
            <a:r>
              <a:rPr lang="ru-RU" dirty="0" smtClean="0">
                <a:solidFill>
                  <a:srgbClr val="7030A0"/>
                </a:solidFill>
              </a:rPr>
              <a:t>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737">
            <a:off x="7134772" y="304741"/>
            <a:ext cx="1893128" cy="1893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13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68952" cy="1368152"/>
          </a:xfrm>
        </p:spPr>
        <p:txBody>
          <a:bodyPr/>
          <a:lstStyle/>
          <a:p>
            <a:pPr marL="0" indent="0" algn="l">
              <a:buNone/>
            </a:pPr>
            <a:r>
              <a:rPr lang="ru-RU" sz="1600" dirty="0">
                <a:solidFill>
                  <a:srgbClr val="0070C0"/>
                </a:solidFill>
                <a:effectLst/>
              </a:rPr>
              <a:t>Первым обладателем знака ГТО I ступени стал знаменитый конькобежец Яков Федорович Мельников, первый заслуженный мастер спорта СССР чемпион России 1915 года, чемпион РСФСР 1918, 1919 и 1922 годов; чемпион СССР 1924, 1927-28, 1932-35 годов; чемпион Европы 1927 года по конькобежному спорту.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4" y="1412776"/>
            <a:ext cx="3567880" cy="517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11197"/>
            <a:ext cx="2782995" cy="497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33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640960" cy="2160240"/>
          </a:xfrm>
        </p:spPr>
        <p:txBody>
          <a:bodyPr/>
          <a:lstStyle/>
          <a:p>
            <a:pPr marL="0" indent="0" algn="l">
              <a:buNone/>
            </a:pPr>
            <a:r>
              <a:rPr lang="ru-RU" sz="1400" dirty="0">
                <a:solidFill>
                  <a:srgbClr val="0070C0"/>
                </a:solidFill>
                <a:effectLst/>
              </a:rPr>
              <a:t>Первый комплекс ГТО состоял всего из одной ступени и предполагал выполнение 21 </a:t>
            </a:r>
            <a:r>
              <a:rPr lang="ru-RU" sz="1400" dirty="0" smtClean="0">
                <a:solidFill>
                  <a:srgbClr val="0070C0"/>
                </a:solidFill>
                <a:effectLst/>
              </a:rPr>
              <a:t>испытания.</a:t>
            </a:r>
            <a:r>
              <a:rPr lang="ru-RU" sz="1400" dirty="0">
                <a:solidFill>
                  <a:srgbClr val="0070C0"/>
                </a:solidFill>
                <a:effectLst/>
              </a:rPr>
              <a:t/>
            </a:r>
            <a:br>
              <a:rPr lang="ru-RU" sz="1400" dirty="0">
                <a:solidFill>
                  <a:srgbClr val="0070C0"/>
                </a:solidFill>
                <a:effectLst/>
              </a:rPr>
            </a:br>
            <a:r>
              <a:rPr lang="ru-RU" sz="1400" dirty="0" smtClean="0">
                <a:solidFill>
                  <a:srgbClr val="0070C0"/>
                </a:solidFill>
                <a:effectLst/>
              </a:rPr>
              <a:t>В </a:t>
            </a:r>
            <a:r>
              <a:rPr lang="ru-RU" sz="1400" dirty="0">
                <a:solidFill>
                  <a:srgbClr val="0070C0"/>
                </a:solidFill>
                <a:effectLst/>
              </a:rPr>
              <a:t>1932 году Всесоюзным советом физической культуры был утвержден и </a:t>
            </a:r>
            <a:r>
              <a:rPr lang="ru-RU" sz="1400" dirty="0" smtClean="0">
                <a:solidFill>
                  <a:srgbClr val="0070C0"/>
                </a:solidFill>
                <a:effectLst/>
              </a:rPr>
              <a:t>введен в </a:t>
            </a:r>
            <a:r>
              <a:rPr lang="ru-RU" sz="1400" dirty="0">
                <a:solidFill>
                  <a:srgbClr val="0070C0"/>
                </a:solidFill>
                <a:effectLst/>
              </a:rPr>
              <a:t>действие комплекс «Готов к труду и обороне» II </a:t>
            </a:r>
            <a:r>
              <a:rPr lang="ru-RU" sz="1400" dirty="0" smtClean="0">
                <a:solidFill>
                  <a:srgbClr val="0070C0"/>
                </a:solidFill>
                <a:effectLst/>
              </a:rPr>
              <a:t>ступени. В </a:t>
            </a:r>
            <a:r>
              <a:rPr lang="ru-RU" sz="1400" dirty="0">
                <a:solidFill>
                  <a:srgbClr val="0070C0"/>
                </a:solidFill>
                <a:effectLst/>
              </a:rPr>
              <a:t>комплекс ГТО II ступени вошло уже 25 испытаний — 3 теоретических и 22 практических. Для женщин общее количество испытаний составляло </a:t>
            </a:r>
            <a:r>
              <a:rPr lang="ru-RU" sz="1400" dirty="0" smtClean="0">
                <a:solidFill>
                  <a:srgbClr val="0070C0"/>
                </a:solidFill>
                <a:effectLst/>
              </a:rPr>
              <a:t>21. </a:t>
            </a:r>
            <a:r>
              <a:rPr lang="ru-RU" sz="1400" dirty="0">
                <a:solidFill>
                  <a:srgbClr val="0070C0"/>
                </a:solidFill>
                <a:effectLst/>
              </a:rPr>
              <a:t/>
            </a:r>
            <a:br>
              <a:rPr lang="ru-RU" sz="1400" dirty="0">
                <a:solidFill>
                  <a:srgbClr val="0070C0"/>
                </a:solidFill>
                <a:effectLst/>
              </a:rPr>
            </a:br>
            <a:r>
              <a:rPr lang="ru-RU" sz="1400" dirty="0">
                <a:solidFill>
                  <a:srgbClr val="0070C0"/>
                </a:solidFill>
                <a:effectLst/>
              </a:rPr>
              <a:t>Первыми в стране и в Вооруженных Силах, выполнившими все 25 норм и требований ГТО 2-й ступени, стали десять командиров — слушателей Краснознаменной ордена Ленина военной академии имени </a:t>
            </a:r>
            <a:r>
              <a:rPr lang="ru-RU" sz="1400" dirty="0" err="1">
                <a:solidFill>
                  <a:srgbClr val="0070C0"/>
                </a:solidFill>
                <a:effectLst/>
              </a:rPr>
              <a:t>М.В.Фрунзе</a:t>
            </a:r>
            <a:r>
              <a:rPr lang="ru-RU" sz="1400" dirty="0">
                <a:solidFill>
                  <a:srgbClr val="0070C0"/>
                </a:solidFill>
                <a:effectLst/>
              </a:rPr>
              <a:t>, </a:t>
            </a:r>
            <a:r>
              <a:rPr lang="ru-RU" sz="1400" dirty="0" err="1">
                <a:solidFill>
                  <a:srgbClr val="0070C0"/>
                </a:solidFill>
                <a:effectLst/>
              </a:rPr>
              <a:t>А.Маслову</a:t>
            </a:r>
            <a:r>
              <a:rPr lang="ru-RU" sz="1400" dirty="0">
                <a:solidFill>
                  <a:srgbClr val="0070C0"/>
                </a:solidFill>
                <a:effectLst/>
              </a:rPr>
              <a:t>, </a:t>
            </a:r>
            <a:r>
              <a:rPr lang="ru-RU" sz="1400" dirty="0" err="1">
                <a:solidFill>
                  <a:srgbClr val="0070C0"/>
                </a:solidFill>
                <a:effectLst/>
              </a:rPr>
              <a:t>B.Н.Поручаеву</a:t>
            </a:r>
            <a:r>
              <a:rPr lang="ru-RU" sz="1400" dirty="0">
                <a:solidFill>
                  <a:srgbClr val="0070C0"/>
                </a:solidFill>
                <a:effectLst/>
              </a:rPr>
              <a:t> и другим.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6" r="21137" b="26212"/>
          <a:stretch/>
        </p:blipFill>
        <p:spPr bwMode="auto">
          <a:xfrm>
            <a:off x="323528" y="2420888"/>
            <a:ext cx="4824536" cy="42564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1" b="16164"/>
          <a:stretch/>
        </p:blipFill>
        <p:spPr bwMode="auto">
          <a:xfrm>
            <a:off x="5868144" y="2784019"/>
            <a:ext cx="2420413" cy="29787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 descr="C:\Users\Яна\Desktop\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" y="0"/>
            <a:ext cx="91148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026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3960440" cy="6192688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 smtClean="0">
                <a:solidFill>
                  <a:srgbClr val="0070C0"/>
                </a:solidFill>
                <a:effectLst/>
              </a:rPr>
              <a:t>В </a:t>
            </a:r>
            <a:r>
              <a:rPr lang="ru-RU" sz="2000" dirty="0">
                <a:solidFill>
                  <a:srgbClr val="0070C0"/>
                </a:solidFill>
                <a:effectLst/>
              </a:rPr>
              <a:t>нее вошли 16 норм спортивно-технического характера</a:t>
            </a:r>
            <a:r>
              <a:rPr lang="ru-RU" sz="2000" dirty="0" smtClean="0">
                <a:solidFill>
                  <a:srgbClr val="0070C0"/>
                </a:solidFill>
                <a:effectLst/>
              </a:rPr>
              <a:t>:</a:t>
            </a:r>
            <a:r>
              <a:rPr lang="ru-RU" sz="2000" dirty="0">
                <a:solidFill>
                  <a:srgbClr val="0070C0"/>
                </a:solidFill>
                <a:effectLst/>
              </a:rPr>
              <a:t/>
            </a:r>
            <a:br>
              <a:rPr lang="ru-RU" sz="2000" dirty="0">
                <a:solidFill>
                  <a:srgbClr val="0070C0"/>
                </a:solidFill>
                <a:effectLst/>
              </a:rPr>
            </a:br>
            <a:r>
              <a:rPr lang="ru-RU" sz="2000" dirty="0" smtClean="0">
                <a:solidFill>
                  <a:srgbClr val="0070C0"/>
                </a:solidFill>
                <a:effectLst/>
              </a:rPr>
              <a:t>- бег </a:t>
            </a:r>
            <a:r>
              <a:rPr lang="ru-RU" sz="2000" dirty="0">
                <a:solidFill>
                  <a:srgbClr val="0070C0"/>
                </a:solidFill>
                <a:effectLst/>
              </a:rPr>
              <a:t>на короткие и длинные дистанции;</a:t>
            </a:r>
            <a:br>
              <a:rPr lang="ru-RU" sz="2000" dirty="0">
                <a:solidFill>
                  <a:srgbClr val="0070C0"/>
                </a:solidFill>
                <a:effectLst/>
              </a:rPr>
            </a:br>
            <a:r>
              <a:rPr lang="ru-RU" sz="2000" dirty="0" smtClean="0">
                <a:solidFill>
                  <a:srgbClr val="0070C0"/>
                </a:solidFill>
                <a:effectLst/>
              </a:rPr>
              <a:t>- прыжки </a:t>
            </a:r>
            <a:r>
              <a:rPr lang="ru-RU" sz="2000" dirty="0">
                <a:solidFill>
                  <a:srgbClr val="0070C0"/>
                </a:solidFill>
                <a:effectLst/>
              </a:rPr>
              <a:t>в длину и высоту с разбега;</a:t>
            </a:r>
            <a:br>
              <a:rPr lang="ru-RU" sz="2000" dirty="0">
                <a:solidFill>
                  <a:srgbClr val="0070C0"/>
                </a:solidFill>
                <a:effectLst/>
              </a:rPr>
            </a:br>
            <a:r>
              <a:rPr lang="ru-RU" sz="2000" dirty="0" smtClean="0">
                <a:solidFill>
                  <a:srgbClr val="0070C0"/>
                </a:solidFill>
                <a:effectLst/>
              </a:rPr>
              <a:t>- метание </a:t>
            </a:r>
            <a:r>
              <a:rPr lang="ru-RU" sz="2000" dirty="0">
                <a:solidFill>
                  <a:srgbClr val="0070C0"/>
                </a:solidFill>
                <a:effectLst/>
              </a:rPr>
              <a:t>гранаты, бег на лыжах на 3-5 километров для мальчиков и 2-3 </a:t>
            </a:r>
            <a:r>
              <a:rPr lang="ru-RU" sz="2000" dirty="0" smtClean="0">
                <a:solidFill>
                  <a:srgbClr val="0070C0"/>
                </a:solidFill>
                <a:effectLst/>
              </a:rPr>
              <a:t>километра </a:t>
            </a:r>
            <a:r>
              <a:rPr lang="ru-RU" sz="2000" dirty="0">
                <a:solidFill>
                  <a:srgbClr val="0070C0"/>
                </a:solidFill>
                <a:effectLst/>
              </a:rPr>
              <a:t>для девочек, ходьба в противогазе;</a:t>
            </a:r>
            <a:br>
              <a:rPr lang="ru-RU" sz="2000" dirty="0">
                <a:solidFill>
                  <a:srgbClr val="0070C0"/>
                </a:solidFill>
                <a:effectLst/>
              </a:rPr>
            </a:br>
            <a:r>
              <a:rPr lang="ru-RU" sz="2000" dirty="0" smtClean="0">
                <a:solidFill>
                  <a:srgbClr val="0070C0"/>
                </a:solidFill>
                <a:effectLst/>
              </a:rPr>
              <a:t>- гимнастические </a:t>
            </a:r>
            <a:r>
              <a:rPr lang="ru-RU" sz="2000" dirty="0">
                <a:solidFill>
                  <a:srgbClr val="0070C0"/>
                </a:solidFill>
                <a:effectLst/>
              </a:rPr>
              <a:t>упражнения;</a:t>
            </a:r>
            <a:br>
              <a:rPr lang="ru-RU" sz="2000" dirty="0">
                <a:solidFill>
                  <a:srgbClr val="0070C0"/>
                </a:solidFill>
                <a:effectLst/>
              </a:rPr>
            </a:br>
            <a:r>
              <a:rPr lang="ru-RU" sz="2000" dirty="0" smtClean="0">
                <a:solidFill>
                  <a:srgbClr val="0070C0"/>
                </a:solidFill>
                <a:effectLst/>
              </a:rPr>
              <a:t>- лазание</a:t>
            </a:r>
            <a:r>
              <a:rPr lang="ru-RU" sz="2000" dirty="0">
                <a:solidFill>
                  <a:srgbClr val="0070C0"/>
                </a:solidFill>
                <a:effectLst/>
              </a:rPr>
              <a:t>;</a:t>
            </a:r>
            <a:br>
              <a:rPr lang="ru-RU" sz="2000" dirty="0">
                <a:solidFill>
                  <a:srgbClr val="0070C0"/>
                </a:solidFill>
                <a:effectLst/>
              </a:rPr>
            </a:br>
            <a:r>
              <a:rPr lang="ru-RU" sz="2000" dirty="0" smtClean="0">
                <a:solidFill>
                  <a:srgbClr val="0070C0"/>
                </a:solidFill>
                <a:effectLst/>
              </a:rPr>
              <a:t>- подтягивание</a:t>
            </a:r>
            <a:r>
              <a:rPr lang="ru-RU" sz="2000" dirty="0">
                <a:solidFill>
                  <a:srgbClr val="0070C0"/>
                </a:solidFill>
                <a:effectLst/>
              </a:rPr>
              <a:t>;</a:t>
            </a:r>
            <a:br>
              <a:rPr lang="ru-RU" sz="2000" dirty="0">
                <a:solidFill>
                  <a:srgbClr val="0070C0"/>
                </a:solidFill>
                <a:effectLst/>
              </a:rPr>
            </a:br>
            <a:r>
              <a:rPr lang="ru-RU" sz="2000" dirty="0" smtClean="0">
                <a:solidFill>
                  <a:srgbClr val="0070C0"/>
                </a:solidFill>
                <a:effectLst/>
              </a:rPr>
              <a:t>- упражнения </a:t>
            </a:r>
            <a:r>
              <a:rPr lang="ru-RU" sz="2000" dirty="0">
                <a:solidFill>
                  <a:srgbClr val="0070C0"/>
                </a:solidFill>
                <a:effectLst/>
              </a:rPr>
              <a:t>на равновесие;</a:t>
            </a:r>
            <a:br>
              <a:rPr lang="ru-RU" sz="2000" dirty="0">
                <a:solidFill>
                  <a:srgbClr val="0070C0"/>
                </a:solidFill>
                <a:effectLst/>
              </a:rPr>
            </a:br>
            <a:r>
              <a:rPr lang="ru-RU" sz="2000" dirty="0" smtClean="0">
                <a:solidFill>
                  <a:srgbClr val="0070C0"/>
                </a:solidFill>
                <a:effectLst/>
              </a:rPr>
              <a:t>- поднятие </a:t>
            </a:r>
            <a:r>
              <a:rPr lang="ru-RU" sz="2000" dirty="0">
                <a:solidFill>
                  <a:srgbClr val="0070C0"/>
                </a:solidFill>
                <a:effectLst/>
              </a:rPr>
              <a:t>и переноска тяжестей.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3" r="16185"/>
          <a:stretch/>
        </p:blipFill>
        <p:spPr bwMode="auto">
          <a:xfrm>
            <a:off x="4017640" y="620688"/>
            <a:ext cx="4378037" cy="4384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805422"/>
            <a:ext cx="1728983" cy="3011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0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36904" cy="792088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 smtClean="0">
                <a:solidFill>
                  <a:srgbClr val="0070C0"/>
                </a:solidFill>
                <a:effectLst/>
              </a:rPr>
              <a:t>Значки БГТО и ГТО 1940-1946г.г.</a:t>
            </a:r>
            <a:endParaRPr lang="ru-RU" sz="3600" dirty="0">
              <a:solidFill>
                <a:srgbClr val="0070C0"/>
              </a:solidFill>
              <a:effectLst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36859"/>
            <a:ext cx="8337878" cy="50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43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641</TotalTime>
  <Words>194</Words>
  <Application>Microsoft Office PowerPoint</Application>
  <PresentationFormat>Экран (4:3)</PresentationFormat>
  <Paragraphs>20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История и развитие ГТО</vt:lpstr>
      <vt:lpstr>Презентация PowerPoint</vt:lpstr>
      <vt:lpstr>Презентация PowerPoint</vt:lpstr>
      <vt:lpstr>История возникновения ГТО</vt:lpstr>
      <vt:lpstr>Первым обладателем знака ГТО I ступени стал знаменитый конькобежец Яков Федорович Мельников, первый заслуженный мастер спорта СССР чемпион России 1915 года, чемпион РСФСР 1918, 1919 и 1922 годов; чемпион СССР 1924, 1927-28, 1932-35 годов; чемпион Европы 1927 года по конькобежному спорту.</vt:lpstr>
      <vt:lpstr>Первый комплекс ГТО состоял всего из одной ступени и предполагал выполнение 21 испытания. В 1932 году Всесоюзным советом физической культуры был утвержден и введен в действие комплекс «Готов к труду и обороне» II ступени. В комплекс ГТО II ступени вошло уже 25 испытаний — 3 теоретических и 22 практических. Для женщин общее количество испытаний составляло 21.  Первыми в стране и в Вооруженных Силах, выполнившими все 25 норм и требований ГТО 2-й ступени, стали десять командиров — слушателей Краснознаменной ордена Ленина военной академии имени М.В.Фрунзе, А.Маслову, B.Н.Поручаеву и другим.</vt:lpstr>
      <vt:lpstr>Презентация PowerPoint</vt:lpstr>
      <vt:lpstr>В нее вошли 16 норм спортивно-технического характера: - бег на короткие и длинные дистанции; - прыжки в длину и высоту с разбега; - метание гранаты, бег на лыжах на 3-5 километров для мальчиков и 2-3 километра для девочек, ходьба в противогазе; - гимнастические упражнения; - лазание; - подтягивание; - упражнения на равновесие; - поднятие и переноска тяжестей.</vt:lpstr>
      <vt:lpstr>Значки БГТО и ГТО 1940-1946г.г.</vt:lpstr>
      <vt:lpstr>1941-1945г.г.  Обладателями значков II ступени ГТО были герои Великой Отечественной войны: летчики Иван Кожедуб, Александр Покрышкин, Николай Гастелло, знаменитый снайпер Владимир Пчелинцев. </vt:lpstr>
      <vt:lpstr>ГТО 1946-1991г. В 1946 году комплекс ГТО  были сокращены нормативы (БГТО - до 7, ГТО I и II ступеней - до 9) В комплексе 1955 года были установлены новые возрастные группы, а также нормативные требования для различных возрастов. Комплекс ГТО 1959 года состоял из трех ступеней. Ступень БГТО — для школьников 14 — 15 лет, ГТО 1-й ступени — для юношей и девушек 16-18 лет, ГТО 2-й ступени — для молодежи 19 лет и старше.  Введенный в 1972 году новый комплекс ГТО расширил возрастные рамки комплекса: добавились ступени для школьников 10 — 13 лет и трудящихся 40 −60 лет. С 1983 по 1988 годы Чемпионаты СССР не проводились по решению Госкомспорта СССР. В 1986 году в Ленинграде впервые в СССР была создана «Федерация Комплекса и многоборий ГТО», в июле 1989 году была создана Всесоюзная Ассоциация многоборий ГТО, а в сентябре 1989 года — Всероссийская федерация Комплекса и многоборий ГТО. С распадом Советского Союза повлек - юридически Комплекс ГТО не был упразднен, однако фактически он прекратил свое существование в 1991 году.  </vt:lpstr>
      <vt:lpstr>Возрождение комплекса ГТО. 24 марта 2014года Президент России Владимир Владимирович Путин подписал Указ № 172 о возрождении Всероссийского физкультурно-спортивного комплекса «Готов к труду и обороне» для решения проблемы продвижения ценностей здорового образа жизни и укрепления здоровья детей.</vt:lpstr>
      <vt:lpstr>Презентация PowerPoint</vt:lpstr>
      <vt:lpstr>Презентация PowerPoint</vt:lpstr>
      <vt:lpstr>Презентация PowerPoint</vt:lpstr>
      <vt:lpstr>ЦЕЛИ И ЗАДАЧИ внедрения комплекса: - повышение эффективности использования возможностей̆ физической̆ культуры и спорта в укреплении здоровья, гармоничном и всестороннем развитии личности, воспитании патриотизма и обеспечение преемственности в осуществлении физического воспитания населения; - увеличение числа граждан, систематически занимающихся физической̆ культурой̆ и спортом в Российской Федерации; - повышение уровня физической подготовленности и продолжительности жизни граждан Российской Федерации; - формирование у населения осознанных потребностей в систематических занятиях физической культурой и спортом, физическом самосовершенствовании и ведении здорового образа жизни; - повышение общего уровня знаний населения о средствах, методах и формах организации самостоятельных занятий, в том числе с использованием современных информационных технологий; - модернизация системы физического воспитания и системы развития массового, детско-юношеского, школьного и студенческого спорта в образовательных организациях, в том числе путем увеличения количества спортивных клубов.</vt:lpstr>
      <vt:lpstr>Принципы физкультурно-спортивного комплекса ГТО  -добровольность и доступность;  -оздоровительная и личностно ориентированная направленность;  -обязательность медицинского контроля;  -учет региональных особенностей и национальных традиций.   Виды испытаний (тесты) и нормативы включают в себя:  -виды испытаний, позволяющие определить уровень развития физических качеств и прикладных двигательных умений и навыков; -нормативы, позволяющие оценить разносторонность развития основных двигательных качеств и прикладных двигательных умений и навыков в соответствии с половыми и возрастными особенностями к труду.</vt:lpstr>
      <vt:lpstr>                                             Приказ               Министерства спорта Российской Федерации                     от 19 августа 2014 года № 705  Об утверждении образца и описания знака отличия Всероссийского физкультурно-спортивного комплекса «Готов к труду и обороне». 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Природа –          крик о помощи!</dc:title>
  <dc:creator>Екатерина Елисеева</dc:creator>
  <cp:lastModifiedBy>Яна</cp:lastModifiedBy>
  <cp:revision>48</cp:revision>
  <dcterms:created xsi:type="dcterms:W3CDTF">2019-05-13T19:01:05Z</dcterms:created>
  <dcterms:modified xsi:type="dcterms:W3CDTF">2020-09-16T13:52:14Z</dcterms:modified>
</cp:coreProperties>
</file>